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fntdata" ContentType="application/x-fontdata"/>
  <Default Extension="xml" ContentType="application/xml"/>
  <Default Extension="jpg" ContentType="image/jpe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entation.xml" ContentType="application/vnd.openxmlformats-officedocument.presentationml.presentation.main+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17.xml" ContentType="application/vnd.openxmlformats-officedocument.presentationml.notes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 id="2147483679" r:id="rId2"/>
    <p:sldMasterId id="2147483680" r:id="rId3"/>
  </p:sldMasterIdLst>
  <p:notesMasterIdLst>
    <p:notesMasterId r:id="rId27"/>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Lst>
  <p:sldSz cx="9144000" cy="5143500" type="screen16x9"/>
  <p:notesSz cx="6858000" cy="9144000"/>
  <p:embeddedFontLst>
    <p:embeddedFont>
      <p:font typeface="Century Gothic" panose="020B0502020202020204" pitchFamily="3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3431AF5-1EF2-4FBB-B768-3E3D62D10945}">
  <a:tblStyle styleId="{E3431AF5-1EF2-4FBB-B768-3E3D62D1094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viewProps" Target="viewProps.xml"/><Relationship Id="rId38" Type="http://schemas.openxmlformats.org/officeDocument/2006/relationships/customXml" Target="../customXml/item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presProps" Target="presProps.xml"/><Relationship Id="rId37" Type="http://schemas.openxmlformats.org/officeDocument/2006/relationships/customXml" Target="../customXml/item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1.fntdata"/><Relationship Id="rId36" Type="http://schemas.openxmlformats.org/officeDocument/2006/relationships/customXml" Target="../customXml/item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4.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Insert cover image and use transparency settings to fade image.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6540a62b7a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6540a62b7a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6540a62b7a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6540a62b7a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6540a62b7a_0_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6540a62b7a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e5c105cef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3e5c105cef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solidFill>
                  <a:schemeClr val="dk1"/>
                </a:solidFill>
              </a:rPr>
              <a:t>Learning Objectives contain </a:t>
            </a:r>
            <a:r>
              <a:rPr lang="en-GB" b="1">
                <a:solidFill>
                  <a:schemeClr val="dk1"/>
                </a:solidFill>
              </a:rPr>
              <a:t>concepts </a:t>
            </a:r>
            <a:r>
              <a:rPr lang="en-GB">
                <a:solidFill>
                  <a:schemeClr val="dk1"/>
                </a:solidFill>
              </a:rPr>
              <a:t>(nouns, big ideas), </a:t>
            </a:r>
            <a:r>
              <a:rPr lang="en-GB" b="1">
                <a:solidFill>
                  <a:schemeClr val="dk1"/>
                </a:solidFill>
              </a:rPr>
              <a:t>skills </a:t>
            </a:r>
            <a:r>
              <a:rPr lang="en-GB">
                <a:solidFill>
                  <a:schemeClr val="dk1"/>
                </a:solidFill>
              </a:rPr>
              <a:t>(verbs, measurable behaviours) and sometimes </a:t>
            </a:r>
            <a:r>
              <a:rPr lang="en-GB" b="1">
                <a:solidFill>
                  <a:schemeClr val="dk1"/>
                </a:solidFill>
              </a:rPr>
              <a:t>context </a:t>
            </a:r>
            <a:r>
              <a:rPr lang="en-GB">
                <a:solidFill>
                  <a:schemeClr val="dk1"/>
                </a:solidFill>
              </a:rPr>
              <a:t>(restricting or targeting conditions).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●Example: Students will be able to </a:t>
            </a:r>
            <a:r>
              <a:rPr lang="en-GB" b="1">
                <a:solidFill>
                  <a:schemeClr val="dk1"/>
                </a:solidFill>
              </a:rPr>
              <a:t>describe</a:t>
            </a:r>
            <a:r>
              <a:rPr lang="en-GB">
                <a:solidFill>
                  <a:schemeClr val="dk1"/>
                </a:solidFill>
              </a:rPr>
              <a:t> the concept of </a:t>
            </a:r>
            <a:r>
              <a:rPr lang="en-GB" b="1">
                <a:solidFill>
                  <a:schemeClr val="dk1"/>
                </a:solidFill>
              </a:rPr>
              <a:t>density </a:t>
            </a:r>
            <a:r>
              <a:rPr lang="en-GB">
                <a:solidFill>
                  <a:schemeClr val="dk1"/>
                </a:solidFill>
              </a:rPr>
              <a:t>and apply it to </a:t>
            </a:r>
            <a:r>
              <a:rPr lang="en-GB" b="1">
                <a:solidFill>
                  <a:schemeClr val="dk1"/>
                </a:solidFill>
              </a:rPr>
              <a:t>floating and sinking.</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Success criteria are specific measurable outcomes that if met mean that the student has met the learning objective.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Examples: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•Students will be able to compare densities of substances using mass and volume.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•Students will be able to identify whether a solid or liquid will float or sink in a liquid based on their densities.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e5c105cef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e5c105cef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6540a62b7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6540a62b7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6540a62b7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6540a62b7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e5c105ce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3e5c105ce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6540a62b7a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6540a62b7a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3e5c105cef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3e5c105cef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43f8bd1c12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43f8bd1c12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3e5c105cef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3e5c105cef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e5c105cef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e5c105cef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e5c105cef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e5c105cef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t>Please include tasks/questions here rather than just referring to a worksheet. This will save on photocopying and facilitate sharing with other schools.</a:t>
            </a:r>
            <a:endParaRPr/>
          </a:p>
          <a:p>
            <a:pPr marL="0" lvl="0" indent="0" algn="l" rtl="0">
              <a:lnSpc>
                <a:spcPct val="115000"/>
              </a:lnSpc>
              <a:spcBef>
                <a:spcPts val="0"/>
              </a:spcBef>
              <a:spcAft>
                <a:spcPts val="0"/>
              </a:spcAft>
              <a:buNone/>
            </a:pPr>
            <a:r>
              <a:rPr lang="en-GB"/>
              <a:t>Try and build tasks/questions which escalate through Bloom’s Taxonomy. This will help with differentiation.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e5c105cef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e5c105cef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636a71ac8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636a71ac8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6540a62b7a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6540a62b7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6540a62b7a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6540a62b7a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6540a62b7a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6540a62b7a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6540a62b7a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6540a62b7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636a71ac8d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636a71ac8d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6540a62b7a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6540a62b7a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6600"/>
              <a:buFont typeface="Century Gothic"/>
              <a:buNone/>
              <a:defRPr sz="6600">
                <a:latin typeface="Century Gothic"/>
                <a:ea typeface="Century Gothic"/>
                <a:cs typeface="Century Gothic"/>
                <a:sym typeface="Century Gothic"/>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3200"/>
              <a:buFont typeface="Century Gothic"/>
              <a:buNone/>
              <a:defRPr sz="3200">
                <a:solidFill>
                  <a:srgbClr val="000000"/>
                </a:solidFill>
                <a:latin typeface="Century Gothic"/>
                <a:ea typeface="Century Gothic"/>
                <a:cs typeface="Century Gothic"/>
                <a:sym typeface="Century Gothic"/>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pic>
        <p:nvPicPr>
          <p:cNvPr id="14" name="Google Shape;14;p2"/>
          <p:cNvPicPr preferRelativeResize="0"/>
          <p:nvPr/>
        </p:nvPicPr>
        <p:blipFill>
          <a:blip r:embed="rId2">
            <a:alphaModFix/>
          </a:blip>
          <a:stretch>
            <a:fillRect/>
          </a:stretch>
        </p:blipFill>
        <p:spPr>
          <a:xfrm>
            <a:off x="7769825" y="4467425"/>
            <a:ext cx="1251325" cy="5892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ndependent Practice">
  <p:cSld name="BLANK_1_1_1_1_1_1_1">
    <p:spTree>
      <p:nvGrpSpPr>
        <p:cNvPr id="1" name="Shape 59"/>
        <p:cNvGrpSpPr/>
        <p:nvPr/>
      </p:nvGrpSpPr>
      <p:grpSpPr>
        <a:xfrm>
          <a:off x="0" y="0"/>
          <a:ext cx="0" cy="0"/>
          <a:chOff x="0" y="0"/>
          <a:chExt cx="0" cy="0"/>
        </a:xfrm>
      </p:grpSpPr>
      <p:sp>
        <p:nvSpPr>
          <p:cNvPr id="60" name="Google Shape;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1" name="Google Shape;61;p11"/>
          <p:cNvSpPr txBox="1"/>
          <p:nvPr/>
        </p:nvSpPr>
        <p:spPr>
          <a:xfrm rot="-5400000">
            <a:off x="-1128800" y="2670800"/>
            <a:ext cx="26937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INDEPENDENT PRACTICE</a:t>
            </a:r>
            <a:endParaRPr sz="1600">
              <a:solidFill>
                <a:srgbClr val="0B5394"/>
              </a:solidFill>
              <a:latin typeface="Century Gothic"/>
              <a:ea typeface="Century Gothic"/>
              <a:cs typeface="Century Gothic"/>
              <a:sym typeface="Century Gothic"/>
            </a:endParaRPr>
          </a:p>
        </p:txBody>
      </p:sp>
      <p:sp>
        <p:nvSpPr>
          <p:cNvPr id="62" name="Google Shape;62;p11"/>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4" name="Google Shape;64;p11"/>
          <p:cNvSpPr txBox="1">
            <a:spLocks noGrp="1"/>
          </p:cNvSpPr>
          <p:nvPr>
            <p:ph type="body" idx="2"/>
          </p:nvPr>
        </p:nvSpPr>
        <p:spPr>
          <a:xfrm>
            <a:off x="552550" y="1937350"/>
            <a:ext cx="6173700" cy="298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0"/>
        <p:cNvGrpSpPr/>
        <p:nvPr/>
      </p:nvGrpSpPr>
      <p:grpSpPr>
        <a:xfrm>
          <a:off x="0" y="0"/>
          <a:ext cx="0" cy="0"/>
          <a:chOff x="0" y="0"/>
          <a:chExt cx="0" cy="0"/>
        </a:xfrm>
      </p:grpSpPr>
      <p:sp>
        <p:nvSpPr>
          <p:cNvPr id="71" name="Google Shape;71;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600"/>
              <a:buFont typeface="Century Gothic"/>
              <a:buNone/>
              <a:defRPr sz="6600">
                <a:latin typeface="Century Gothic"/>
                <a:ea typeface="Century Gothic"/>
                <a:cs typeface="Century Gothic"/>
                <a:sym typeface="Century Gothic"/>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2" name="Google Shape;72;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3200"/>
              <a:buFont typeface="Century Gothic"/>
              <a:buNone/>
              <a:defRPr sz="3200">
                <a:solidFill>
                  <a:srgbClr val="000000"/>
                </a:solidFill>
                <a:latin typeface="Century Gothic"/>
                <a:ea typeface="Century Gothic"/>
                <a:cs typeface="Century Gothic"/>
                <a:sym typeface="Century Gothic"/>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3" name="Google Shape;73;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pic>
        <p:nvPicPr>
          <p:cNvPr id="74" name="Google Shape;74;p13"/>
          <p:cNvPicPr preferRelativeResize="0"/>
          <p:nvPr/>
        </p:nvPicPr>
        <p:blipFill>
          <a:blip r:embed="rId2">
            <a:alphaModFix/>
          </a:blip>
          <a:stretch>
            <a:fillRect/>
          </a:stretch>
        </p:blipFill>
        <p:spPr>
          <a:xfrm>
            <a:off x="7769825" y="4467425"/>
            <a:ext cx="1251325" cy="589250"/>
          </a:xfrm>
          <a:prstGeom prst="rect">
            <a:avLst/>
          </a:prstGeom>
          <a:noFill/>
          <a:ln>
            <a:noFill/>
          </a:ln>
        </p:spPr>
      </p:pic>
      <p:sp>
        <p:nvSpPr>
          <p:cNvPr id="75" name="Google Shape;75;p13"/>
          <p:cNvSpPr txBox="1"/>
          <p:nvPr/>
        </p:nvSpPr>
        <p:spPr>
          <a:xfrm>
            <a:off x="191000" y="4663075"/>
            <a:ext cx="2571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entury Gothic"/>
                <a:ea typeface="Century Gothic"/>
                <a:cs typeface="Century Gothic"/>
                <a:sym typeface="Century Gothic"/>
              </a:rPr>
              <a:t>Science</a:t>
            </a:r>
            <a:endParaRPr>
              <a:latin typeface="Century Gothic"/>
              <a:ea typeface="Century Gothic"/>
              <a:cs typeface="Century Gothic"/>
              <a:sym typeface="Century Gothic"/>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aily Review" type="blank">
  <p:cSld name="BLANK">
    <p:spTree>
      <p:nvGrpSpPr>
        <p:cNvPr id="1" name="Shape 76"/>
        <p:cNvGrpSpPr/>
        <p:nvPr/>
      </p:nvGrpSpPr>
      <p:grpSpPr>
        <a:xfrm>
          <a:off x="0" y="0"/>
          <a:ext cx="0" cy="0"/>
          <a:chOff x="0" y="0"/>
          <a:chExt cx="0" cy="0"/>
        </a:xfrm>
      </p:grpSpPr>
      <p:sp>
        <p:nvSpPr>
          <p:cNvPr id="77" name="Google Shape;7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78" name="Google Shape;78;p14"/>
          <p:cNvSpPr txBox="1"/>
          <p:nvPr/>
        </p:nvSpPr>
        <p:spPr>
          <a:xfrm rot="-5400000">
            <a:off x="-569675" y="2399550"/>
            <a:ext cx="15891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DAILY REVIEW</a:t>
            </a:r>
            <a:endParaRPr sz="1600">
              <a:solidFill>
                <a:srgbClr val="0B5394"/>
              </a:solidFill>
              <a:latin typeface="Century Gothic"/>
              <a:ea typeface="Century Gothic"/>
              <a:cs typeface="Century Gothic"/>
              <a:sym typeface="Century Gothic"/>
            </a:endParaRPr>
          </a:p>
        </p:txBody>
      </p:sp>
      <p:sp>
        <p:nvSpPr>
          <p:cNvPr id="79" name="Google Shape;79;p14"/>
          <p:cNvSpPr txBox="1">
            <a:spLocks noGrp="1"/>
          </p:cNvSpPr>
          <p:nvPr>
            <p:ph type="body" idx="1"/>
          </p:nvPr>
        </p:nvSpPr>
        <p:spPr>
          <a:xfrm>
            <a:off x="709450" y="566200"/>
            <a:ext cx="5123100" cy="4097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earning Objective and Success Criteria">
  <p:cSld name="BLANK_1">
    <p:spTree>
      <p:nvGrpSpPr>
        <p:cNvPr id="1" name="Shape 80"/>
        <p:cNvGrpSpPr/>
        <p:nvPr/>
      </p:nvGrpSpPr>
      <p:grpSpPr>
        <a:xfrm>
          <a:off x="0" y="0"/>
          <a:ext cx="0" cy="0"/>
          <a:chOff x="0" y="0"/>
          <a:chExt cx="0" cy="0"/>
        </a:xfrm>
      </p:grpSpPr>
      <p:sp>
        <p:nvSpPr>
          <p:cNvPr id="81" name="Google Shape;8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15"/>
          <p:cNvSpPr txBox="1"/>
          <p:nvPr/>
        </p:nvSpPr>
        <p:spPr>
          <a:xfrm rot="-5400000">
            <a:off x="-929500" y="1209150"/>
            <a:ext cx="2298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LEARNING OBJECTIVE</a:t>
            </a:r>
            <a:endParaRPr sz="1600">
              <a:solidFill>
                <a:srgbClr val="0B5394"/>
              </a:solidFill>
              <a:latin typeface="Century Gothic"/>
              <a:ea typeface="Century Gothic"/>
              <a:cs typeface="Century Gothic"/>
              <a:sym typeface="Century Gothic"/>
            </a:endParaRPr>
          </a:p>
        </p:txBody>
      </p:sp>
      <p:sp>
        <p:nvSpPr>
          <p:cNvPr id="83" name="Google Shape;83;p15"/>
          <p:cNvSpPr/>
          <p:nvPr/>
        </p:nvSpPr>
        <p:spPr>
          <a:xfrm>
            <a:off x="395650" y="231900"/>
            <a:ext cx="6419100" cy="2305800"/>
          </a:xfrm>
          <a:prstGeom prst="homePlate">
            <a:avLst>
              <a:gd name="adj" fmla="val 50000"/>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txBox="1">
            <a:spLocks noGrp="1"/>
          </p:cNvSpPr>
          <p:nvPr>
            <p:ph type="title"/>
          </p:nvPr>
        </p:nvSpPr>
        <p:spPr>
          <a:xfrm>
            <a:off x="532075" y="477525"/>
            <a:ext cx="5061600" cy="18351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 name="Google Shape;85;p15"/>
          <p:cNvSpPr txBox="1"/>
          <p:nvPr/>
        </p:nvSpPr>
        <p:spPr>
          <a:xfrm rot="-5400000">
            <a:off x="-790750" y="3730950"/>
            <a:ext cx="2021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SUCCESS CRITERIA</a:t>
            </a:r>
            <a:endParaRPr sz="1600">
              <a:solidFill>
                <a:srgbClr val="0B5394"/>
              </a:solidFill>
              <a:latin typeface="Century Gothic"/>
              <a:ea typeface="Century Gothic"/>
              <a:cs typeface="Century Gothic"/>
              <a:sym typeface="Century Gothic"/>
            </a:endParaRPr>
          </a:p>
        </p:txBody>
      </p:sp>
      <p:sp>
        <p:nvSpPr>
          <p:cNvPr id="86" name="Google Shape;86;p15"/>
          <p:cNvSpPr txBox="1">
            <a:spLocks noGrp="1"/>
          </p:cNvSpPr>
          <p:nvPr>
            <p:ph type="body" idx="1"/>
          </p:nvPr>
        </p:nvSpPr>
        <p:spPr>
          <a:xfrm>
            <a:off x="497975" y="2892375"/>
            <a:ext cx="5198100" cy="201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ctivate Prior Knowledge">
  <p:cSld name="BLANK_1_1">
    <p:spTree>
      <p:nvGrpSpPr>
        <p:cNvPr id="1" name="Shape 87"/>
        <p:cNvGrpSpPr/>
        <p:nvPr/>
      </p:nvGrpSpPr>
      <p:grpSpPr>
        <a:xfrm>
          <a:off x="0" y="0"/>
          <a:ext cx="0" cy="0"/>
          <a:chOff x="0" y="0"/>
          <a:chExt cx="0" cy="0"/>
        </a:xfrm>
      </p:grpSpPr>
      <p:sp>
        <p:nvSpPr>
          <p:cNvPr id="88" name="Google Shape;88;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89" name="Google Shape;89;p16"/>
          <p:cNvSpPr txBox="1"/>
          <p:nvPr/>
        </p:nvSpPr>
        <p:spPr>
          <a:xfrm rot="-5400000">
            <a:off x="-1398650" y="2399550"/>
            <a:ext cx="3233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ACTIVATE PRIOR KNOWLEDGE</a:t>
            </a:r>
            <a:endParaRPr sz="1600">
              <a:solidFill>
                <a:srgbClr val="0B5394"/>
              </a:solidFill>
              <a:latin typeface="Century Gothic"/>
              <a:ea typeface="Century Gothic"/>
              <a:cs typeface="Century Gothic"/>
              <a:sym typeface="Century Gothic"/>
            </a:endParaRPr>
          </a:p>
        </p:txBody>
      </p:sp>
      <p:sp>
        <p:nvSpPr>
          <p:cNvPr id="90" name="Google Shape;90;p16"/>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92" name="Google Shape;92;p16"/>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cept Development">
  <p:cSld name="BLANK_1_1_1">
    <p:spTree>
      <p:nvGrpSpPr>
        <p:cNvPr id="1" name="Shape 93"/>
        <p:cNvGrpSpPr/>
        <p:nvPr/>
      </p:nvGrpSpPr>
      <p:grpSpPr>
        <a:xfrm>
          <a:off x="0" y="0"/>
          <a:ext cx="0" cy="0"/>
          <a:chOff x="0" y="0"/>
          <a:chExt cx="0" cy="0"/>
        </a:xfrm>
      </p:grpSpPr>
      <p:sp>
        <p:nvSpPr>
          <p:cNvPr id="94" name="Google Shape;94;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95" name="Google Shape;95;p17"/>
          <p:cNvSpPr txBox="1"/>
          <p:nvPr/>
        </p:nvSpPr>
        <p:spPr>
          <a:xfrm rot="-5400000">
            <a:off x="-1139375" y="2399550"/>
            <a:ext cx="27285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CONCEPT DEVELOPMENT</a:t>
            </a:r>
            <a:endParaRPr sz="1600">
              <a:solidFill>
                <a:srgbClr val="0B5394"/>
              </a:solidFill>
              <a:latin typeface="Century Gothic"/>
              <a:ea typeface="Century Gothic"/>
              <a:cs typeface="Century Gothic"/>
              <a:sym typeface="Century Gothic"/>
            </a:endParaRPr>
          </a:p>
        </p:txBody>
      </p:sp>
      <p:sp>
        <p:nvSpPr>
          <p:cNvPr id="96" name="Google Shape;96;p17"/>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98" name="Google Shape;98;p17"/>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kill Development/Guided Practice">
  <p:cSld name="BLANK_1_1_1_1">
    <p:spTree>
      <p:nvGrpSpPr>
        <p:cNvPr id="1" name="Shape 99"/>
        <p:cNvGrpSpPr/>
        <p:nvPr/>
      </p:nvGrpSpPr>
      <p:grpSpPr>
        <a:xfrm>
          <a:off x="0" y="0"/>
          <a:ext cx="0" cy="0"/>
          <a:chOff x="0" y="0"/>
          <a:chExt cx="0" cy="0"/>
        </a:xfrm>
      </p:grpSpPr>
      <p:sp>
        <p:nvSpPr>
          <p:cNvPr id="100" name="Google Shape;10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18"/>
          <p:cNvSpPr txBox="1"/>
          <p:nvPr/>
        </p:nvSpPr>
        <p:spPr>
          <a:xfrm rot="-5400000">
            <a:off x="-1790900" y="2604200"/>
            <a:ext cx="4017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SKILL DEVELOPMENT/GUIDED PRACTICE</a:t>
            </a:r>
            <a:endParaRPr sz="1600">
              <a:solidFill>
                <a:srgbClr val="0B5394"/>
              </a:solidFill>
              <a:latin typeface="Century Gothic"/>
              <a:ea typeface="Century Gothic"/>
              <a:cs typeface="Century Gothic"/>
              <a:sym typeface="Century Gothic"/>
            </a:endParaRPr>
          </a:p>
        </p:txBody>
      </p:sp>
      <p:sp>
        <p:nvSpPr>
          <p:cNvPr id="102" name="Google Shape;102;p18"/>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8"/>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4" name="Google Shape;104;p18"/>
          <p:cNvSpPr txBox="1">
            <a:spLocks noGrp="1"/>
          </p:cNvSpPr>
          <p:nvPr>
            <p:ph type="body" idx="2"/>
          </p:nvPr>
        </p:nvSpPr>
        <p:spPr>
          <a:xfrm>
            <a:off x="552550" y="1807725"/>
            <a:ext cx="6173700" cy="3110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Relevance">
  <p:cSld name="BLANK_1_1_1_1_1">
    <p:spTree>
      <p:nvGrpSpPr>
        <p:cNvPr id="1" name="Shape 105"/>
        <p:cNvGrpSpPr/>
        <p:nvPr/>
      </p:nvGrpSpPr>
      <p:grpSpPr>
        <a:xfrm>
          <a:off x="0" y="0"/>
          <a:ext cx="0" cy="0"/>
          <a:chOff x="0" y="0"/>
          <a:chExt cx="0" cy="0"/>
        </a:xfrm>
      </p:grpSpPr>
      <p:sp>
        <p:nvSpPr>
          <p:cNvPr id="106" name="Google Shape;10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7" name="Google Shape;107;p19"/>
          <p:cNvSpPr txBox="1"/>
          <p:nvPr/>
        </p:nvSpPr>
        <p:spPr>
          <a:xfrm rot="-5400000">
            <a:off x="-489650" y="2399550"/>
            <a:ext cx="1415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RELEVANCE</a:t>
            </a:r>
            <a:endParaRPr sz="1600">
              <a:solidFill>
                <a:srgbClr val="0B5394"/>
              </a:solidFill>
              <a:latin typeface="Century Gothic"/>
              <a:ea typeface="Century Gothic"/>
              <a:cs typeface="Century Gothic"/>
              <a:sym typeface="Century Gothic"/>
            </a:endParaRPr>
          </a:p>
        </p:txBody>
      </p:sp>
      <p:sp>
        <p:nvSpPr>
          <p:cNvPr id="108" name="Google Shape;108;p19"/>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9"/>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10" name="Google Shape;110;p19"/>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kill Closure">
  <p:cSld name="BLANK_1_1_1_1_1_1">
    <p:spTree>
      <p:nvGrpSpPr>
        <p:cNvPr id="1" name="Shape 111"/>
        <p:cNvGrpSpPr/>
        <p:nvPr/>
      </p:nvGrpSpPr>
      <p:grpSpPr>
        <a:xfrm>
          <a:off x="0" y="0"/>
          <a:ext cx="0" cy="0"/>
          <a:chOff x="0" y="0"/>
          <a:chExt cx="0" cy="0"/>
        </a:xfrm>
      </p:grpSpPr>
      <p:sp>
        <p:nvSpPr>
          <p:cNvPr id="112" name="Google Shape;112;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13" name="Google Shape;113;p20"/>
          <p:cNvSpPr txBox="1"/>
          <p:nvPr/>
        </p:nvSpPr>
        <p:spPr>
          <a:xfrm rot="-5400000">
            <a:off x="-667850" y="2399550"/>
            <a:ext cx="17718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SKILL CLOSURE</a:t>
            </a:r>
            <a:endParaRPr sz="1600">
              <a:solidFill>
                <a:srgbClr val="0B5394"/>
              </a:solidFill>
              <a:latin typeface="Century Gothic"/>
              <a:ea typeface="Century Gothic"/>
              <a:cs typeface="Century Gothic"/>
              <a:sym typeface="Century Gothic"/>
            </a:endParaRPr>
          </a:p>
        </p:txBody>
      </p:sp>
      <p:sp>
        <p:nvSpPr>
          <p:cNvPr id="114" name="Google Shape;114;p20"/>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0"/>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16" name="Google Shape;116;p20"/>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Independent Practice">
  <p:cSld name="BLANK_1_1_1_1_1_1_1">
    <p:spTree>
      <p:nvGrpSpPr>
        <p:cNvPr id="1" name="Shape 117"/>
        <p:cNvGrpSpPr/>
        <p:nvPr/>
      </p:nvGrpSpPr>
      <p:grpSpPr>
        <a:xfrm>
          <a:off x="0" y="0"/>
          <a:ext cx="0" cy="0"/>
          <a:chOff x="0" y="0"/>
          <a:chExt cx="0" cy="0"/>
        </a:xfrm>
      </p:grpSpPr>
      <p:sp>
        <p:nvSpPr>
          <p:cNvPr id="118" name="Google Shape;118;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19" name="Google Shape;119;p21"/>
          <p:cNvSpPr txBox="1"/>
          <p:nvPr/>
        </p:nvSpPr>
        <p:spPr>
          <a:xfrm rot="-5400000">
            <a:off x="-1128800" y="2670800"/>
            <a:ext cx="26937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INDEPENDENT PRACTICE</a:t>
            </a:r>
            <a:endParaRPr sz="1600">
              <a:solidFill>
                <a:srgbClr val="0B5394"/>
              </a:solidFill>
              <a:latin typeface="Century Gothic"/>
              <a:ea typeface="Century Gothic"/>
              <a:cs typeface="Century Gothic"/>
              <a:sym typeface="Century Gothic"/>
            </a:endParaRPr>
          </a:p>
        </p:txBody>
      </p:sp>
      <p:sp>
        <p:nvSpPr>
          <p:cNvPr id="120" name="Google Shape;120;p21"/>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1"/>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22" name="Google Shape;122;p21"/>
          <p:cNvSpPr txBox="1">
            <a:spLocks noGrp="1"/>
          </p:cNvSpPr>
          <p:nvPr>
            <p:ph type="body" idx="2"/>
          </p:nvPr>
        </p:nvSpPr>
        <p:spPr>
          <a:xfrm>
            <a:off x="552550" y="1937350"/>
            <a:ext cx="6173700" cy="298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rompt Boxes">
  <p:cSld name="CUSTOM">
    <p:spTree>
      <p:nvGrpSpPr>
        <p:cNvPr id="1" name="Shape 15"/>
        <p:cNvGrpSpPr/>
        <p:nvPr/>
      </p:nvGrpSpPr>
      <p:grpSpPr>
        <a:xfrm>
          <a:off x="0" y="0"/>
          <a:ext cx="0" cy="0"/>
          <a:chOff x="0" y="0"/>
          <a:chExt cx="0" cy="0"/>
        </a:xfrm>
      </p:grpSpPr>
      <p:sp>
        <p:nvSpPr>
          <p:cNvPr id="16" name="Google Shape;16;p3"/>
          <p:cNvSpPr txBox="1"/>
          <p:nvPr/>
        </p:nvSpPr>
        <p:spPr>
          <a:xfrm rot="-5400000">
            <a:off x="-636425" y="2399550"/>
            <a:ext cx="17226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PROMPT BOXES</a:t>
            </a:r>
            <a:endParaRPr sz="1600">
              <a:solidFill>
                <a:srgbClr val="0B5394"/>
              </a:solidFill>
              <a:latin typeface="Century Gothic"/>
              <a:ea typeface="Century Gothic"/>
              <a:cs typeface="Century Gothic"/>
              <a:sym typeface="Century Gothic"/>
            </a:endParaRPr>
          </a:p>
        </p:txBody>
      </p:sp>
      <p:sp>
        <p:nvSpPr>
          <p:cNvPr id="17" name="Google Shape;17;p3"/>
          <p:cNvSpPr txBox="1">
            <a:spLocks noGrp="1"/>
          </p:cNvSpPr>
          <p:nvPr>
            <p:ph type="body" idx="1"/>
          </p:nvPr>
        </p:nvSpPr>
        <p:spPr>
          <a:xfrm>
            <a:off x="586550" y="547850"/>
            <a:ext cx="7986000" cy="2661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8"/>
        <p:cNvGrpSpPr/>
        <p:nvPr/>
      </p:nvGrpSpPr>
      <p:grpSpPr>
        <a:xfrm>
          <a:off x="0" y="0"/>
          <a:ext cx="0" cy="0"/>
          <a:chOff x="0" y="0"/>
          <a:chExt cx="0" cy="0"/>
        </a:xfrm>
      </p:grpSpPr>
      <p:sp>
        <p:nvSpPr>
          <p:cNvPr id="129" name="Google Shape;129;p2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600"/>
              <a:buFont typeface="Century Gothic"/>
              <a:buNone/>
              <a:defRPr sz="6600">
                <a:latin typeface="Century Gothic"/>
                <a:ea typeface="Century Gothic"/>
                <a:cs typeface="Century Gothic"/>
                <a:sym typeface="Century Gothic"/>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0" name="Google Shape;130;p2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3200"/>
              <a:buFont typeface="Century Gothic"/>
              <a:buNone/>
              <a:defRPr sz="3200">
                <a:solidFill>
                  <a:srgbClr val="000000"/>
                </a:solidFill>
                <a:latin typeface="Century Gothic"/>
                <a:ea typeface="Century Gothic"/>
                <a:cs typeface="Century Gothic"/>
                <a:sym typeface="Century Gothic"/>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1" name="Google Shape;131;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pic>
        <p:nvPicPr>
          <p:cNvPr id="132" name="Google Shape;132;p23"/>
          <p:cNvPicPr preferRelativeResize="0"/>
          <p:nvPr/>
        </p:nvPicPr>
        <p:blipFill>
          <a:blip r:embed="rId2">
            <a:alphaModFix/>
          </a:blip>
          <a:stretch>
            <a:fillRect/>
          </a:stretch>
        </p:blipFill>
        <p:spPr>
          <a:xfrm>
            <a:off x="7769825" y="4467425"/>
            <a:ext cx="1251325" cy="589250"/>
          </a:xfrm>
          <a:prstGeom prst="rect">
            <a:avLst/>
          </a:prstGeom>
          <a:noFill/>
          <a:ln>
            <a:noFill/>
          </a:ln>
        </p:spPr>
      </p:pic>
      <p:sp>
        <p:nvSpPr>
          <p:cNvPr id="133" name="Google Shape;133;p23"/>
          <p:cNvSpPr txBox="1"/>
          <p:nvPr/>
        </p:nvSpPr>
        <p:spPr>
          <a:xfrm>
            <a:off x="191000" y="4663075"/>
            <a:ext cx="2571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entury Gothic"/>
                <a:ea typeface="Century Gothic"/>
                <a:cs typeface="Century Gothic"/>
                <a:sym typeface="Century Gothic"/>
              </a:rPr>
              <a:t>Science</a:t>
            </a:r>
            <a:endParaRPr>
              <a:latin typeface="Century Gothic"/>
              <a:ea typeface="Century Gothic"/>
              <a:cs typeface="Century Gothic"/>
              <a:sym typeface="Century Gothic"/>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o Now">
  <p:cSld name="CUSTOM_1">
    <p:spTree>
      <p:nvGrpSpPr>
        <p:cNvPr id="1" name="Shape 134"/>
        <p:cNvGrpSpPr/>
        <p:nvPr/>
      </p:nvGrpSpPr>
      <p:grpSpPr>
        <a:xfrm>
          <a:off x="0" y="0"/>
          <a:ext cx="0" cy="0"/>
          <a:chOff x="0" y="0"/>
          <a:chExt cx="0" cy="0"/>
        </a:xfrm>
      </p:grpSpPr>
      <p:sp>
        <p:nvSpPr>
          <p:cNvPr id="135" name="Google Shape;135;p24"/>
          <p:cNvSpPr txBox="1">
            <a:spLocks noGrp="1"/>
          </p:cNvSpPr>
          <p:nvPr>
            <p:ph type="body" idx="1"/>
          </p:nvPr>
        </p:nvSpPr>
        <p:spPr>
          <a:xfrm>
            <a:off x="709450" y="566200"/>
            <a:ext cx="5123100" cy="4097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
        <p:nvSpPr>
          <p:cNvPr id="136" name="Google Shape;136;p24"/>
          <p:cNvSpPr txBox="1"/>
          <p:nvPr/>
        </p:nvSpPr>
        <p:spPr>
          <a:xfrm rot="-5400000">
            <a:off x="-352325" y="2399550"/>
            <a:ext cx="1154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DO NOW</a:t>
            </a:r>
            <a:endParaRPr sz="1600">
              <a:solidFill>
                <a:srgbClr val="0B5394"/>
              </a:solidFill>
              <a:latin typeface="Century Gothic"/>
              <a:ea typeface="Century Gothic"/>
              <a:cs typeface="Century Gothic"/>
              <a:sym typeface="Century Gothic"/>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rompt Boxes">
  <p:cSld name="CUSTOM">
    <p:spTree>
      <p:nvGrpSpPr>
        <p:cNvPr id="1" name="Shape 137"/>
        <p:cNvGrpSpPr/>
        <p:nvPr/>
      </p:nvGrpSpPr>
      <p:grpSpPr>
        <a:xfrm>
          <a:off x="0" y="0"/>
          <a:ext cx="0" cy="0"/>
          <a:chOff x="0" y="0"/>
          <a:chExt cx="0" cy="0"/>
        </a:xfrm>
      </p:grpSpPr>
      <p:sp>
        <p:nvSpPr>
          <p:cNvPr id="138" name="Google Shape;138;p25"/>
          <p:cNvSpPr txBox="1"/>
          <p:nvPr/>
        </p:nvSpPr>
        <p:spPr>
          <a:xfrm rot="-5400000">
            <a:off x="-636425" y="2399550"/>
            <a:ext cx="17226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PROMPT BOXES</a:t>
            </a:r>
            <a:endParaRPr sz="1600">
              <a:solidFill>
                <a:srgbClr val="0B5394"/>
              </a:solidFill>
              <a:latin typeface="Century Gothic"/>
              <a:ea typeface="Century Gothic"/>
              <a:cs typeface="Century Gothic"/>
              <a:sym typeface="Century Gothic"/>
            </a:endParaRPr>
          </a:p>
        </p:txBody>
      </p:sp>
      <p:sp>
        <p:nvSpPr>
          <p:cNvPr id="139" name="Google Shape;139;p25"/>
          <p:cNvSpPr txBox="1">
            <a:spLocks noGrp="1"/>
          </p:cNvSpPr>
          <p:nvPr>
            <p:ph type="body" idx="1"/>
          </p:nvPr>
        </p:nvSpPr>
        <p:spPr>
          <a:xfrm>
            <a:off x="586550" y="547850"/>
            <a:ext cx="7986000" cy="2661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Daily Review" type="blank">
  <p:cSld name="BLANK">
    <p:spTree>
      <p:nvGrpSpPr>
        <p:cNvPr id="1" name="Shape 140"/>
        <p:cNvGrpSpPr/>
        <p:nvPr/>
      </p:nvGrpSpPr>
      <p:grpSpPr>
        <a:xfrm>
          <a:off x="0" y="0"/>
          <a:ext cx="0" cy="0"/>
          <a:chOff x="0" y="0"/>
          <a:chExt cx="0" cy="0"/>
        </a:xfrm>
      </p:grpSpPr>
      <p:sp>
        <p:nvSpPr>
          <p:cNvPr id="141" name="Google Shape;141;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42" name="Google Shape;142;p26"/>
          <p:cNvSpPr txBox="1"/>
          <p:nvPr/>
        </p:nvSpPr>
        <p:spPr>
          <a:xfrm rot="-5400000">
            <a:off x="-569675" y="2399550"/>
            <a:ext cx="15891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DAILY REVIEW</a:t>
            </a:r>
            <a:endParaRPr sz="1600">
              <a:solidFill>
                <a:srgbClr val="0B5394"/>
              </a:solidFill>
              <a:latin typeface="Century Gothic"/>
              <a:ea typeface="Century Gothic"/>
              <a:cs typeface="Century Gothic"/>
              <a:sym typeface="Century Gothic"/>
            </a:endParaRPr>
          </a:p>
        </p:txBody>
      </p:sp>
      <p:sp>
        <p:nvSpPr>
          <p:cNvPr id="143" name="Google Shape;143;p26"/>
          <p:cNvSpPr txBox="1">
            <a:spLocks noGrp="1"/>
          </p:cNvSpPr>
          <p:nvPr>
            <p:ph type="body" idx="1"/>
          </p:nvPr>
        </p:nvSpPr>
        <p:spPr>
          <a:xfrm>
            <a:off x="709450" y="566200"/>
            <a:ext cx="5123100" cy="4097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Learning Objective and Success Criteria">
  <p:cSld name="BLANK_1">
    <p:spTree>
      <p:nvGrpSpPr>
        <p:cNvPr id="1" name="Shape 144"/>
        <p:cNvGrpSpPr/>
        <p:nvPr/>
      </p:nvGrpSpPr>
      <p:grpSpPr>
        <a:xfrm>
          <a:off x="0" y="0"/>
          <a:ext cx="0" cy="0"/>
          <a:chOff x="0" y="0"/>
          <a:chExt cx="0" cy="0"/>
        </a:xfrm>
      </p:grpSpPr>
      <p:sp>
        <p:nvSpPr>
          <p:cNvPr id="145" name="Google Shape;145;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46" name="Google Shape;146;p27"/>
          <p:cNvSpPr txBox="1"/>
          <p:nvPr/>
        </p:nvSpPr>
        <p:spPr>
          <a:xfrm rot="-5400000">
            <a:off x="-929500" y="1209150"/>
            <a:ext cx="2298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LEARNING OBJECTIVE</a:t>
            </a:r>
            <a:endParaRPr sz="1600">
              <a:solidFill>
                <a:srgbClr val="0B5394"/>
              </a:solidFill>
              <a:latin typeface="Century Gothic"/>
              <a:ea typeface="Century Gothic"/>
              <a:cs typeface="Century Gothic"/>
              <a:sym typeface="Century Gothic"/>
            </a:endParaRPr>
          </a:p>
        </p:txBody>
      </p:sp>
      <p:sp>
        <p:nvSpPr>
          <p:cNvPr id="147" name="Google Shape;147;p27"/>
          <p:cNvSpPr/>
          <p:nvPr/>
        </p:nvSpPr>
        <p:spPr>
          <a:xfrm>
            <a:off x="395650" y="231900"/>
            <a:ext cx="6419100" cy="2305800"/>
          </a:xfrm>
          <a:prstGeom prst="homePlate">
            <a:avLst>
              <a:gd name="adj" fmla="val 50000"/>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7"/>
          <p:cNvSpPr txBox="1">
            <a:spLocks noGrp="1"/>
          </p:cNvSpPr>
          <p:nvPr>
            <p:ph type="title"/>
          </p:nvPr>
        </p:nvSpPr>
        <p:spPr>
          <a:xfrm>
            <a:off x="532075" y="477525"/>
            <a:ext cx="5061600" cy="18351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27"/>
          <p:cNvSpPr txBox="1"/>
          <p:nvPr/>
        </p:nvSpPr>
        <p:spPr>
          <a:xfrm rot="-5400000">
            <a:off x="-790750" y="3730950"/>
            <a:ext cx="2021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SUCCESS CRITERIA</a:t>
            </a:r>
            <a:endParaRPr sz="1600">
              <a:solidFill>
                <a:srgbClr val="0B5394"/>
              </a:solidFill>
              <a:latin typeface="Century Gothic"/>
              <a:ea typeface="Century Gothic"/>
              <a:cs typeface="Century Gothic"/>
              <a:sym typeface="Century Gothic"/>
            </a:endParaRPr>
          </a:p>
        </p:txBody>
      </p:sp>
      <p:sp>
        <p:nvSpPr>
          <p:cNvPr id="150" name="Google Shape;150;p27"/>
          <p:cNvSpPr txBox="1">
            <a:spLocks noGrp="1"/>
          </p:cNvSpPr>
          <p:nvPr>
            <p:ph type="body" idx="1"/>
          </p:nvPr>
        </p:nvSpPr>
        <p:spPr>
          <a:xfrm>
            <a:off x="497975" y="2892375"/>
            <a:ext cx="5198100" cy="201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Activate Prior Knowledge">
  <p:cSld name="BLANK_1_1">
    <p:spTree>
      <p:nvGrpSpPr>
        <p:cNvPr id="1" name="Shape 151"/>
        <p:cNvGrpSpPr/>
        <p:nvPr/>
      </p:nvGrpSpPr>
      <p:grpSpPr>
        <a:xfrm>
          <a:off x="0" y="0"/>
          <a:ext cx="0" cy="0"/>
          <a:chOff x="0" y="0"/>
          <a:chExt cx="0" cy="0"/>
        </a:xfrm>
      </p:grpSpPr>
      <p:sp>
        <p:nvSpPr>
          <p:cNvPr id="152" name="Google Shape;152;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53" name="Google Shape;153;p28"/>
          <p:cNvSpPr txBox="1"/>
          <p:nvPr/>
        </p:nvSpPr>
        <p:spPr>
          <a:xfrm rot="-5400000">
            <a:off x="-1398650" y="2399550"/>
            <a:ext cx="3233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ACTIVATE PRIOR KNOWLEDGE</a:t>
            </a:r>
            <a:endParaRPr sz="1600">
              <a:solidFill>
                <a:srgbClr val="0B5394"/>
              </a:solidFill>
              <a:latin typeface="Century Gothic"/>
              <a:ea typeface="Century Gothic"/>
              <a:cs typeface="Century Gothic"/>
              <a:sym typeface="Century Gothic"/>
            </a:endParaRPr>
          </a:p>
        </p:txBody>
      </p:sp>
      <p:sp>
        <p:nvSpPr>
          <p:cNvPr id="154" name="Google Shape;154;p28"/>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8"/>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56" name="Google Shape;156;p28"/>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cept Development">
  <p:cSld name="BLANK_1_1_1">
    <p:spTree>
      <p:nvGrpSpPr>
        <p:cNvPr id="1" name="Shape 157"/>
        <p:cNvGrpSpPr/>
        <p:nvPr/>
      </p:nvGrpSpPr>
      <p:grpSpPr>
        <a:xfrm>
          <a:off x="0" y="0"/>
          <a:ext cx="0" cy="0"/>
          <a:chOff x="0" y="0"/>
          <a:chExt cx="0" cy="0"/>
        </a:xfrm>
      </p:grpSpPr>
      <p:sp>
        <p:nvSpPr>
          <p:cNvPr id="158" name="Google Shape;158;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59" name="Google Shape;159;p29"/>
          <p:cNvSpPr txBox="1"/>
          <p:nvPr/>
        </p:nvSpPr>
        <p:spPr>
          <a:xfrm rot="-5400000">
            <a:off x="-1139375" y="2399550"/>
            <a:ext cx="27285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CONCEPT DEVELOPMENT</a:t>
            </a:r>
            <a:endParaRPr sz="1600">
              <a:solidFill>
                <a:srgbClr val="0B5394"/>
              </a:solidFill>
              <a:latin typeface="Century Gothic"/>
              <a:ea typeface="Century Gothic"/>
              <a:cs typeface="Century Gothic"/>
              <a:sym typeface="Century Gothic"/>
            </a:endParaRPr>
          </a:p>
        </p:txBody>
      </p:sp>
      <p:sp>
        <p:nvSpPr>
          <p:cNvPr id="160" name="Google Shape;160;p29"/>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9"/>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62" name="Google Shape;162;p29"/>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kill Development/Guided Practice">
  <p:cSld name="BLANK_1_1_1_1">
    <p:spTree>
      <p:nvGrpSpPr>
        <p:cNvPr id="1" name="Shape 163"/>
        <p:cNvGrpSpPr/>
        <p:nvPr/>
      </p:nvGrpSpPr>
      <p:grpSpPr>
        <a:xfrm>
          <a:off x="0" y="0"/>
          <a:ext cx="0" cy="0"/>
          <a:chOff x="0" y="0"/>
          <a:chExt cx="0" cy="0"/>
        </a:xfrm>
      </p:grpSpPr>
      <p:sp>
        <p:nvSpPr>
          <p:cNvPr id="164" name="Google Shape;164;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65" name="Google Shape;165;p30"/>
          <p:cNvSpPr txBox="1"/>
          <p:nvPr/>
        </p:nvSpPr>
        <p:spPr>
          <a:xfrm rot="-5400000">
            <a:off x="-1790900" y="2604200"/>
            <a:ext cx="4017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SKILL DEVELOPMENT/GUIDED PRACTICE</a:t>
            </a:r>
            <a:endParaRPr sz="1600">
              <a:solidFill>
                <a:srgbClr val="0B5394"/>
              </a:solidFill>
              <a:latin typeface="Century Gothic"/>
              <a:ea typeface="Century Gothic"/>
              <a:cs typeface="Century Gothic"/>
              <a:sym typeface="Century Gothic"/>
            </a:endParaRPr>
          </a:p>
        </p:txBody>
      </p:sp>
      <p:sp>
        <p:nvSpPr>
          <p:cNvPr id="166" name="Google Shape;166;p30"/>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0"/>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68" name="Google Shape;168;p30"/>
          <p:cNvSpPr txBox="1">
            <a:spLocks noGrp="1"/>
          </p:cNvSpPr>
          <p:nvPr>
            <p:ph type="body" idx="2"/>
          </p:nvPr>
        </p:nvSpPr>
        <p:spPr>
          <a:xfrm>
            <a:off x="552550" y="1807725"/>
            <a:ext cx="6173700" cy="3110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Relevance">
  <p:cSld name="BLANK_1_1_1_1_1">
    <p:spTree>
      <p:nvGrpSpPr>
        <p:cNvPr id="1" name="Shape 169"/>
        <p:cNvGrpSpPr/>
        <p:nvPr/>
      </p:nvGrpSpPr>
      <p:grpSpPr>
        <a:xfrm>
          <a:off x="0" y="0"/>
          <a:ext cx="0" cy="0"/>
          <a:chOff x="0" y="0"/>
          <a:chExt cx="0" cy="0"/>
        </a:xfrm>
      </p:grpSpPr>
      <p:sp>
        <p:nvSpPr>
          <p:cNvPr id="170" name="Google Shape;170;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71" name="Google Shape;171;p31"/>
          <p:cNvSpPr txBox="1"/>
          <p:nvPr/>
        </p:nvSpPr>
        <p:spPr>
          <a:xfrm rot="-5400000">
            <a:off x="-489650" y="2399550"/>
            <a:ext cx="1415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RELEVANCE</a:t>
            </a:r>
            <a:endParaRPr sz="1600">
              <a:solidFill>
                <a:srgbClr val="0B5394"/>
              </a:solidFill>
              <a:latin typeface="Century Gothic"/>
              <a:ea typeface="Century Gothic"/>
              <a:cs typeface="Century Gothic"/>
              <a:sym typeface="Century Gothic"/>
            </a:endParaRPr>
          </a:p>
        </p:txBody>
      </p:sp>
      <p:sp>
        <p:nvSpPr>
          <p:cNvPr id="172" name="Google Shape;172;p31"/>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1"/>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74" name="Google Shape;174;p31"/>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kill Closure">
  <p:cSld name="BLANK_1_1_1_1_1_1">
    <p:spTree>
      <p:nvGrpSpPr>
        <p:cNvPr id="1" name="Shape 175"/>
        <p:cNvGrpSpPr/>
        <p:nvPr/>
      </p:nvGrpSpPr>
      <p:grpSpPr>
        <a:xfrm>
          <a:off x="0" y="0"/>
          <a:ext cx="0" cy="0"/>
          <a:chOff x="0" y="0"/>
          <a:chExt cx="0" cy="0"/>
        </a:xfrm>
      </p:grpSpPr>
      <p:sp>
        <p:nvSpPr>
          <p:cNvPr id="176" name="Google Shape;176;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77" name="Google Shape;177;p32"/>
          <p:cNvSpPr txBox="1"/>
          <p:nvPr/>
        </p:nvSpPr>
        <p:spPr>
          <a:xfrm rot="-5400000">
            <a:off x="-667850" y="2399550"/>
            <a:ext cx="17718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SKILL CLOSURE</a:t>
            </a:r>
            <a:endParaRPr sz="1600">
              <a:solidFill>
                <a:srgbClr val="0B5394"/>
              </a:solidFill>
              <a:latin typeface="Century Gothic"/>
              <a:ea typeface="Century Gothic"/>
              <a:cs typeface="Century Gothic"/>
              <a:sym typeface="Century Gothic"/>
            </a:endParaRPr>
          </a:p>
        </p:txBody>
      </p:sp>
      <p:sp>
        <p:nvSpPr>
          <p:cNvPr id="178" name="Google Shape;178;p32"/>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2"/>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80" name="Google Shape;180;p32"/>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aily Review" type="blank">
  <p:cSld name="BLANK">
    <p:spTree>
      <p:nvGrpSpPr>
        <p:cNvPr id="1" name="Shape 18"/>
        <p:cNvGrpSpPr/>
        <p:nvPr/>
      </p:nvGrpSpPr>
      <p:grpSpPr>
        <a:xfrm>
          <a:off x="0" y="0"/>
          <a:ext cx="0" cy="0"/>
          <a:chOff x="0" y="0"/>
          <a:chExt cx="0" cy="0"/>
        </a:xfrm>
      </p:grpSpPr>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 name="Google Shape;20;p4"/>
          <p:cNvSpPr txBox="1"/>
          <p:nvPr/>
        </p:nvSpPr>
        <p:spPr>
          <a:xfrm rot="-5400000">
            <a:off x="-569675" y="2399550"/>
            <a:ext cx="15891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DAILY REVIEW</a:t>
            </a:r>
            <a:endParaRPr sz="1600">
              <a:solidFill>
                <a:srgbClr val="0B5394"/>
              </a:solidFill>
              <a:latin typeface="Century Gothic"/>
              <a:ea typeface="Century Gothic"/>
              <a:cs typeface="Century Gothic"/>
              <a:sym typeface="Century Gothic"/>
            </a:endParaRPr>
          </a:p>
        </p:txBody>
      </p:sp>
      <p:sp>
        <p:nvSpPr>
          <p:cNvPr id="21" name="Google Shape;21;p4"/>
          <p:cNvSpPr txBox="1">
            <a:spLocks noGrp="1"/>
          </p:cNvSpPr>
          <p:nvPr>
            <p:ph type="body" idx="1"/>
          </p:nvPr>
        </p:nvSpPr>
        <p:spPr>
          <a:xfrm>
            <a:off x="709450" y="566200"/>
            <a:ext cx="5123100" cy="40971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Independent Practice">
  <p:cSld name="BLANK_1_1_1_1_1_1_1">
    <p:spTree>
      <p:nvGrpSpPr>
        <p:cNvPr id="1" name="Shape 181"/>
        <p:cNvGrpSpPr/>
        <p:nvPr/>
      </p:nvGrpSpPr>
      <p:grpSpPr>
        <a:xfrm>
          <a:off x="0" y="0"/>
          <a:ext cx="0" cy="0"/>
          <a:chOff x="0" y="0"/>
          <a:chExt cx="0" cy="0"/>
        </a:xfrm>
      </p:grpSpPr>
      <p:sp>
        <p:nvSpPr>
          <p:cNvPr id="182" name="Google Shape;182;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83" name="Google Shape;183;p33"/>
          <p:cNvSpPr txBox="1"/>
          <p:nvPr/>
        </p:nvSpPr>
        <p:spPr>
          <a:xfrm rot="-5400000">
            <a:off x="-1128800" y="2670800"/>
            <a:ext cx="26937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INDEPENDENT PRACTICE</a:t>
            </a:r>
            <a:endParaRPr sz="1600">
              <a:solidFill>
                <a:srgbClr val="0B5394"/>
              </a:solidFill>
              <a:latin typeface="Century Gothic"/>
              <a:ea typeface="Century Gothic"/>
              <a:cs typeface="Century Gothic"/>
              <a:sym typeface="Century Gothic"/>
            </a:endParaRPr>
          </a:p>
        </p:txBody>
      </p:sp>
      <p:sp>
        <p:nvSpPr>
          <p:cNvPr id="184" name="Google Shape;184;p33"/>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3"/>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86" name="Google Shape;186;p33"/>
          <p:cNvSpPr txBox="1">
            <a:spLocks noGrp="1"/>
          </p:cNvSpPr>
          <p:nvPr>
            <p:ph type="body" idx="2"/>
          </p:nvPr>
        </p:nvSpPr>
        <p:spPr>
          <a:xfrm>
            <a:off x="552550" y="1937350"/>
            <a:ext cx="6173700" cy="298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earning Objective and Success Criteria">
  <p:cSld name="BLANK_1">
    <p:spTree>
      <p:nvGrpSpPr>
        <p:cNvPr id="1" name="Shape 22"/>
        <p:cNvGrpSpPr/>
        <p:nvPr/>
      </p:nvGrpSpPr>
      <p:grpSpPr>
        <a:xfrm>
          <a:off x="0" y="0"/>
          <a:ext cx="0" cy="0"/>
          <a:chOff x="0" y="0"/>
          <a:chExt cx="0" cy="0"/>
        </a:xfrm>
      </p:grpSpPr>
      <p:sp>
        <p:nvSpPr>
          <p:cNvPr id="23" name="Google Shape;2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4" name="Google Shape;24;p5"/>
          <p:cNvSpPr txBox="1"/>
          <p:nvPr/>
        </p:nvSpPr>
        <p:spPr>
          <a:xfrm rot="-5400000">
            <a:off x="-929500" y="1209150"/>
            <a:ext cx="2298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LEARNING OBJECTIVE</a:t>
            </a:r>
            <a:endParaRPr sz="1600">
              <a:solidFill>
                <a:srgbClr val="0B5394"/>
              </a:solidFill>
              <a:latin typeface="Century Gothic"/>
              <a:ea typeface="Century Gothic"/>
              <a:cs typeface="Century Gothic"/>
              <a:sym typeface="Century Gothic"/>
            </a:endParaRPr>
          </a:p>
        </p:txBody>
      </p:sp>
      <p:sp>
        <p:nvSpPr>
          <p:cNvPr id="25" name="Google Shape;25;p5"/>
          <p:cNvSpPr/>
          <p:nvPr/>
        </p:nvSpPr>
        <p:spPr>
          <a:xfrm>
            <a:off x="395650" y="231900"/>
            <a:ext cx="6419100" cy="2305800"/>
          </a:xfrm>
          <a:prstGeom prst="homePlate">
            <a:avLst>
              <a:gd name="adj" fmla="val 50000"/>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txBox="1">
            <a:spLocks noGrp="1"/>
          </p:cNvSpPr>
          <p:nvPr>
            <p:ph type="title"/>
          </p:nvPr>
        </p:nvSpPr>
        <p:spPr>
          <a:xfrm>
            <a:off x="532075" y="477525"/>
            <a:ext cx="5061600" cy="18351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FFFFFF"/>
                </a:solidFill>
                <a:latin typeface="Century Gothic"/>
                <a:ea typeface="Century Gothic"/>
                <a:cs typeface="Century Gothic"/>
                <a:sym typeface="Century Gothic"/>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27" name="Google Shape;27;p5"/>
          <p:cNvSpPr txBox="1"/>
          <p:nvPr/>
        </p:nvSpPr>
        <p:spPr>
          <a:xfrm rot="-5400000">
            <a:off x="-790750" y="3730950"/>
            <a:ext cx="2021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SUCCESS CRITERIA</a:t>
            </a:r>
            <a:endParaRPr sz="1600">
              <a:solidFill>
                <a:srgbClr val="0B5394"/>
              </a:solidFill>
              <a:latin typeface="Century Gothic"/>
              <a:ea typeface="Century Gothic"/>
              <a:cs typeface="Century Gothic"/>
              <a:sym typeface="Century Gothic"/>
            </a:endParaRPr>
          </a:p>
        </p:txBody>
      </p:sp>
      <p:sp>
        <p:nvSpPr>
          <p:cNvPr id="28" name="Google Shape;28;p5"/>
          <p:cNvSpPr txBox="1">
            <a:spLocks noGrp="1"/>
          </p:cNvSpPr>
          <p:nvPr>
            <p:ph type="body" idx="1"/>
          </p:nvPr>
        </p:nvSpPr>
        <p:spPr>
          <a:xfrm>
            <a:off x="497975" y="2892375"/>
            <a:ext cx="5198100" cy="2012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Activate Prior Knowledge">
  <p:cSld name="BLANK_1_1">
    <p:spTree>
      <p:nvGrpSpPr>
        <p:cNvPr id="1" name="Shape 29"/>
        <p:cNvGrpSpPr/>
        <p:nvPr/>
      </p:nvGrpSpPr>
      <p:grpSpPr>
        <a:xfrm>
          <a:off x="0" y="0"/>
          <a:ext cx="0" cy="0"/>
          <a:chOff x="0" y="0"/>
          <a:chExt cx="0" cy="0"/>
        </a:xfrm>
      </p:grpSpPr>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1" name="Google Shape;31;p6"/>
          <p:cNvSpPr txBox="1"/>
          <p:nvPr/>
        </p:nvSpPr>
        <p:spPr>
          <a:xfrm rot="-5400000">
            <a:off x="-1398650" y="2399550"/>
            <a:ext cx="3233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ACTIVATE PRIOR KNOWLEDGE</a:t>
            </a:r>
            <a:endParaRPr sz="1600">
              <a:solidFill>
                <a:srgbClr val="0B5394"/>
              </a:solidFill>
              <a:latin typeface="Century Gothic"/>
              <a:ea typeface="Century Gothic"/>
              <a:cs typeface="Century Gothic"/>
              <a:sym typeface="Century Gothic"/>
            </a:endParaRPr>
          </a:p>
        </p:txBody>
      </p:sp>
      <p:sp>
        <p:nvSpPr>
          <p:cNvPr id="32" name="Google Shape;32;p6"/>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a:spcBef>
                <a:spcPts val="0"/>
              </a:spcBef>
              <a:spcAft>
                <a:spcPts val="0"/>
              </a:spcAft>
              <a:buNone/>
              <a:defRPr>
                <a:solidFill>
                  <a:srgbClr val="FFFFFF"/>
                </a:solidFill>
                <a:latin typeface="Century Gothic"/>
                <a:ea typeface="Century Gothic"/>
                <a:cs typeface="Century Gothic"/>
                <a:sym typeface="Century Gothic"/>
              </a:defRPr>
            </a:lvl1pPr>
            <a:lvl2pPr lvl="1">
              <a:spcBef>
                <a:spcPts val="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34" name="Google Shape;34;p6"/>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cept Development">
  <p:cSld name="BLANK_1_1_1">
    <p:spTree>
      <p:nvGrpSpPr>
        <p:cNvPr id="1" name="Shape 35"/>
        <p:cNvGrpSpPr/>
        <p:nvPr/>
      </p:nvGrpSpPr>
      <p:grpSpPr>
        <a:xfrm>
          <a:off x="0" y="0"/>
          <a:ext cx="0" cy="0"/>
          <a:chOff x="0" y="0"/>
          <a:chExt cx="0" cy="0"/>
        </a:xfrm>
      </p:grpSpPr>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7" name="Google Shape;37;p7"/>
          <p:cNvSpPr txBox="1"/>
          <p:nvPr/>
        </p:nvSpPr>
        <p:spPr>
          <a:xfrm rot="-5400000">
            <a:off x="-1139375" y="2399550"/>
            <a:ext cx="27285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CONCEPT DEVELOPMENT</a:t>
            </a:r>
            <a:endParaRPr sz="1600">
              <a:solidFill>
                <a:srgbClr val="0B5394"/>
              </a:solidFill>
              <a:latin typeface="Century Gothic"/>
              <a:ea typeface="Century Gothic"/>
              <a:cs typeface="Century Gothic"/>
              <a:sym typeface="Century Gothic"/>
            </a:endParaRPr>
          </a:p>
        </p:txBody>
      </p:sp>
      <p:sp>
        <p:nvSpPr>
          <p:cNvPr id="38" name="Google Shape;38;p7"/>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40" name="Google Shape;40;p7"/>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kill Development/Guided Practice">
  <p:cSld name="BLANK_1_1_1_1">
    <p:spTree>
      <p:nvGrpSpPr>
        <p:cNvPr id="1" name="Shape 41"/>
        <p:cNvGrpSpPr/>
        <p:nvPr/>
      </p:nvGrpSpPr>
      <p:grpSpPr>
        <a:xfrm>
          <a:off x="0" y="0"/>
          <a:ext cx="0" cy="0"/>
          <a:chOff x="0" y="0"/>
          <a:chExt cx="0" cy="0"/>
        </a:xfrm>
      </p:grpSpPr>
      <p:sp>
        <p:nvSpPr>
          <p:cNvPr id="42" name="Google Shape;42;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43" name="Google Shape;43;p8"/>
          <p:cNvSpPr txBox="1"/>
          <p:nvPr/>
        </p:nvSpPr>
        <p:spPr>
          <a:xfrm rot="-5400000">
            <a:off x="-1790900" y="2604200"/>
            <a:ext cx="4017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SKILL DEVELOPMENT/GUIDED PRACTICE</a:t>
            </a:r>
            <a:endParaRPr sz="1600">
              <a:solidFill>
                <a:srgbClr val="0B5394"/>
              </a:solidFill>
              <a:latin typeface="Century Gothic"/>
              <a:ea typeface="Century Gothic"/>
              <a:cs typeface="Century Gothic"/>
              <a:sym typeface="Century Gothic"/>
            </a:endParaRPr>
          </a:p>
        </p:txBody>
      </p:sp>
      <p:sp>
        <p:nvSpPr>
          <p:cNvPr id="44" name="Google Shape;44;p8"/>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8"/>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46" name="Google Shape;46;p8"/>
          <p:cNvSpPr txBox="1">
            <a:spLocks noGrp="1"/>
          </p:cNvSpPr>
          <p:nvPr>
            <p:ph type="body" idx="2"/>
          </p:nvPr>
        </p:nvSpPr>
        <p:spPr>
          <a:xfrm>
            <a:off x="552550" y="1807725"/>
            <a:ext cx="6173700" cy="3110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Relevance">
  <p:cSld name="BLANK_1_1_1_1_1">
    <p:spTree>
      <p:nvGrpSpPr>
        <p:cNvPr id="1" name="Shape 47"/>
        <p:cNvGrpSpPr/>
        <p:nvPr/>
      </p:nvGrpSpPr>
      <p:grpSpPr>
        <a:xfrm>
          <a:off x="0" y="0"/>
          <a:ext cx="0" cy="0"/>
          <a:chOff x="0" y="0"/>
          <a:chExt cx="0" cy="0"/>
        </a:xfrm>
      </p:grpSpPr>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49" name="Google Shape;49;p9"/>
          <p:cNvSpPr txBox="1"/>
          <p:nvPr/>
        </p:nvSpPr>
        <p:spPr>
          <a:xfrm rot="-5400000">
            <a:off x="-489650" y="2399550"/>
            <a:ext cx="1415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RELEVANCE</a:t>
            </a:r>
            <a:endParaRPr sz="1600">
              <a:solidFill>
                <a:srgbClr val="0B5394"/>
              </a:solidFill>
              <a:latin typeface="Century Gothic"/>
              <a:ea typeface="Century Gothic"/>
              <a:cs typeface="Century Gothic"/>
              <a:sym typeface="Century Gothic"/>
            </a:endParaRPr>
          </a:p>
        </p:txBody>
      </p:sp>
      <p:sp>
        <p:nvSpPr>
          <p:cNvPr id="50" name="Google Shape;50;p9"/>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9"/>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2" name="Google Shape;52;p9"/>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kill Closure">
  <p:cSld name="BLANK_1_1_1_1_1_1">
    <p:spTree>
      <p:nvGrpSpPr>
        <p:cNvPr id="1" name="Shape 53"/>
        <p:cNvGrpSpPr/>
        <p:nvPr/>
      </p:nvGrpSpPr>
      <p:grpSpPr>
        <a:xfrm>
          <a:off x="0" y="0"/>
          <a:ext cx="0" cy="0"/>
          <a:chOff x="0" y="0"/>
          <a:chExt cx="0" cy="0"/>
        </a:xfrm>
      </p:grpSpPr>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5" name="Google Shape;55;p10"/>
          <p:cNvSpPr txBox="1"/>
          <p:nvPr/>
        </p:nvSpPr>
        <p:spPr>
          <a:xfrm rot="-5400000">
            <a:off x="-667850" y="2399550"/>
            <a:ext cx="17718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SKILL CLOSURE</a:t>
            </a:r>
            <a:endParaRPr sz="1600">
              <a:solidFill>
                <a:srgbClr val="0B5394"/>
              </a:solidFill>
              <a:latin typeface="Century Gothic"/>
              <a:ea typeface="Century Gothic"/>
              <a:cs typeface="Century Gothic"/>
              <a:sym typeface="Century Gothic"/>
            </a:endParaRPr>
          </a:p>
        </p:txBody>
      </p:sp>
      <p:sp>
        <p:nvSpPr>
          <p:cNvPr id="56" name="Google Shape;56;p10"/>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0"/>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8" name="Google Shape;58;p10"/>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theme" Target="../theme/theme2.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47750" y="34100"/>
            <a:ext cx="9063300" cy="5075400"/>
          </a:xfrm>
          <a:prstGeom prst="roundRect">
            <a:avLst>
              <a:gd name="adj" fmla="val 3214"/>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Century Gothic"/>
              <a:buNone/>
              <a:defRPr sz="2800">
                <a:latin typeface="Century Gothic"/>
                <a:ea typeface="Century Gothic"/>
                <a:cs typeface="Century Gothic"/>
                <a:sym typeface="Century Gothic"/>
              </a:defRPr>
            </a:lvl1pPr>
            <a:lvl2pPr lvl="1">
              <a:spcBef>
                <a:spcPts val="0"/>
              </a:spcBef>
              <a:spcAft>
                <a:spcPts val="0"/>
              </a:spcAft>
              <a:buSzPts val="2800"/>
              <a:buFont typeface="Century Gothic"/>
              <a:buNone/>
              <a:defRPr sz="2800">
                <a:latin typeface="Century Gothic"/>
                <a:ea typeface="Century Gothic"/>
                <a:cs typeface="Century Gothic"/>
                <a:sym typeface="Century Gothic"/>
              </a:defRPr>
            </a:lvl2pPr>
            <a:lvl3pPr lvl="2">
              <a:spcBef>
                <a:spcPts val="0"/>
              </a:spcBef>
              <a:spcAft>
                <a:spcPts val="0"/>
              </a:spcAft>
              <a:buSzPts val="2800"/>
              <a:buFont typeface="Century Gothic"/>
              <a:buNone/>
              <a:defRPr sz="2800">
                <a:latin typeface="Century Gothic"/>
                <a:ea typeface="Century Gothic"/>
                <a:cs typeface="Century Gothic"/>
                <a:sym typeface="Century Gothic"/>
              </a:defRPr>
            </a:lvl3pPr>
            <a:lvl4pPr lvl="3">
              <a:spcBef>
                <a:spcPts val="0"/>
              </a:spcBef>
              <a:spcAft>
                <a:spcPts val="0"/>
              </a:spcAft>
              <a:buSzPts val="2800"/>
              <a:buFont typeface="Century Gothic"/>
              <a:buNone/>
              <a:defRPr sz="2800">
                <a:latin typeface="Century Gothic"/>
                <a:ea typeface="Century Gothic"/>
                <a:cs typeface="Century Gothic"/>
                <a:sym typeface="Century Gothic"/>
              </a:defRPr>
            </a:lvl4pPr>
            <a:lvl5pPr lvl="4">
              <a:spcBef>
                <a:spcPts val="0"/>
              </a:spcBef>
              <a:spcAft>
                <a:spcPts val="0"/>
              </a:spcAft>
              <a:buSzPts val="2800"/>
              <a:buFont typeface="Century Gothic"/>
              <a:buNone/>
              <a:defRPr sz="2800">
                <a:latin typeface="Century Gothic"/>
                <a:ea typeface="Century Gothic"/>
                <a:cs typeface="Century Gothic"/>
                <a:sym typeface="Century Gothic"/>
              </a:defRPr>
            </a:lvl5pPr>
            <a:lvl6pPr lvl="5">
              <a:spcBef>
                <a:spcPts val="0"/>
              </a:spcBef>
              <a:spcAft>
                <a:spcPts val="0"/>
              </a:spcAft>
              <a:buSzPts val="2800"/>
              <a:buFont typeface="Century Gothic"/>
              <a:buNone/>
              <a:defRPr sz="2800">
                <a:latin typeface="Century Gothic"/>
                <a:ea typeface="Century Gothic"/>
                <a:cs typeface="Century Gothic"/>
                <a:sym typeface="Century Gothic"/>
              </a:defRPr>
            </a:lvl6pPr>
            <a:lvl7pPr lvl="6">
              <a:spcBef>
                <a:spcPts val="0"/>
              </a:spcBef>
              <a:spcAft>
                <a:spcPts val="0"/>
              </a:spcAft>
              <a:buSzPts val="2800"/>
              <a:buFont typeface="Century Gothic"/>
              <a:buNone/>
              <a:defRPr sz="2800">
                <a:latin typeface="Century Gothic"/>
                <a:ea typeface="Century Gothic"/>
                <a:cs typeface="Century Gothic"/>
                <a:sym typeface="Century Gothic"/>
              </a:defRPr>
            </a:lvl7pPr>
            <a:lvl8pPr lvl="7">
              <a:spcBef>
                <a:spcPts val="0"/>
              </a:spcBef>
              <a:spcAft>
                <a:spcPts val="0"/>
              </a:spcAft>
              <a:buSzPts val="2800"/>
              <a:buFont typeface="Century Gothic"/>
              <a:buNone/>
              <a:defRPr sz="2800">
                <a:latin typeface="Century Gothic"/>
                <a:ea typeface="Century Gothic"/>
                <a:cs typeface="Century Gothic"/>
                <a:sym typeface="Century Gothic"/>
              </a:defRPr>
            </a:lvl8pPr>
            <a:lvl9pPr lvl="8">
              <a:spcBef>
                <a:spcPts val="0"/>
              </a:spcBef>
              <a:spcAft>
                <a:spcPts val="0"/>
              </a:spcAft>
              <a:buSzPts val="2800"/>
              <a:buFont typeface="Century Gothic"/>
              <a:buNone/>
              <a:defRPr sz="2800">
                <a:latin typeface="Century Gothic"/>
                <a:ea typeface="Century Gothic"/>
                <a:cs typeface="Century Gothic"/>
                <a:sym typeface="Century Gothic"/>
              </a:defRPr>
            </a:lvl9pPr>
          </a:lstStyle>
          <a:p>
            <a:endParaRPr/>
          </a:p>
        </p:txBody>
      </p:sp>
      <p:sp>
        <p:nvSpPr>
          <p:cNvPr id="8" name="Google Shape;8;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Century Gothic"/>
              <a:buChar char="●"/>
              <a:defRPr sz="1800">
                <a:latin typeface="Century Gothic"/>
                <a:ea typeface="Century Gothic"/>
                <a:cs typeface="Century Gothic"/>
                <a:sym typeface="Century Gothic"/>
              </a:defRPr>
            </a:lvl1pPr>
            <a:lvl2pPr marL="914400" lvl="1"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2pPr>
            <a:lvl3pPr marL="1371600" lvl="2"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3pPr>
            <a:lvl4pPr marL="1828800" lvl="3"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4pPr>
            <a:lvl5pPr marL="2286000" lvl="4"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5pPr>
            <a:lvl6pPr marL="2743200" lvl="5"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6pPr>
            <a:lvl7pPr marL="3200400" lvl="6"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7pPr>
            <a:lvl8pPr marL="3657600" lvl="7"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8pPr>
            <a:lvl9pPr marL="4114800" lvl="8" indent="-317500">
              <a:lnSpc>
                <a:spcPct val="115000"/>
              </a:lnSpc>
              <a:spcBef>
                <a:spcPts val="1600"/>
              </a:spcBef>
              <a:spcAft>
                <a:spcPts val="1600"/>
              </a:spcAft>
              <a:buSzPts val="1400"/>
              <a:buFont typeface="Century Gothic"/>
              <a:buChar char="■"/>
              <a:defRPr>
                <a:latin typeface="Century Gothic"/>
                <a:ea typeface="Century Gothic"/>
                <a:cs typeface="Century Gothic"/>
                <a:sym typeface="Century Gothic"/>
              </a:defRPr>
            </a:lvl9pPr>
          </a:lstStyle>
          <a:p>
            <a:endParaRPr/>
          </a:p>
        </p:txBody>
      </p:sp>
      <p:sp>
        <p:nvSpPr>
          <p:cNvPr id="9" name="Google Shape;9;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67" name="Google Shape;67;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68" name="Google Shape;68;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
        <p:nvSpPr>
          <p:cNvPr id="69" name="Google Shape;69;p12"/>
          <p:cNvSpPr/>
          <p:nvPr/>
        </p:nvSpPr>
        <p:spPr>
          <a:xfrm>
            <a:off x="47750" y="34100"/>
            <a:ext cx="9063300" cy="5075400"/>
          </a:xfrm>
          <a:prstGeom prst="roundRect">
            <a:avLst>
              <a:gd name="adj" fmla="val 3214"/>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23"/>
        <p:cNvGrpSpPr/>
        <p:nvPr/>
      </p:nvGrpSpPr>
      <p:grpSpPr>
        <a:xfrm>
          <a:off x="0" y="0"/>
          <a:ext cx="0" cy="0"/>
          <a:chOff x="0" y="0"/>
          <a:chExt cx="0" cy="0"/>
        </a:xfrm>
      </p:grpSpPr>
      <p:sp>
        <p:nvSpPr>
          <p:cNvPr id="124" name="Google Shape;124;p22"/>
          <p:cNvSpPr/>
          <p:nvPr/>
        </p:nvSpPr>
        <p:spPr>
          <a:xfrm>
            <a:off x="47750" y="34100"/>
            <a:ext cx="9063300" cy="5075400"/>
          </a:xfrm>
          <a:prstGeom prst="roundRect">
            <a:avLst>
              <a:gd name="adj" fmla="val 3214"/>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800"/>
              <a:buFont typeface="Century Gothic"/>
              <a:buNone/>
              <a:defRPr sz="2800">
                <a:latin typeface="Century Gothic"/>
                <a:ea typeface="Century Gothic"/>
                <a:cs typeface="Century Gothic"/>
                <a:sym typeface="Century Gothic"/>
              </a:defRPr>
            </a:lvl1pPr>
            <a:lvl2pPr lvl="1" rtl="0">
              <a:spcBef>
                <a:spcPts val="0"/>
              </a:spcBef>
              <a:spcAft>
                <a:spcPts val="0"/>
              </a:spcAft>
              <a:buSzPts val="2800"/>
              <a:buFont typeface="Century Gothic"/>
              <a:buNone/>
              <a:defRPr sz="2800">
                <a:latin typeface="Century Gothic"/>
                <a:ea typeface="Century Gothic"/>
                <a:cs typeface="Century Gothic"/>
                <a:sym typeface="Century Gothic"/>
              </a:defRPr>
            </a:lvl2pPr>
            <a:lvl3pPr lvl="2" rtl="0">
              <a:spcBef>
                <a:spcPts val="0"/>
              </a:spcBef>
              <a:spcAft>
                <a:spcPts val="0"/>
              </a:spcAft>
              <a:buSzPts val="2800"/>
              <a:buFont typeface="Century Gothic"/>
              <a:buNone/>
              <a:defRPr sz="2800">
                <a:latin typeface="Century Gothic"/>
                <a:ea typeface="Century Gothic"/>
                <a:cs typeface="Century Gothic"/>
                <a:sym typeface="Century Gothic"/>
              </a:defRPr>
            </a:lvl3pPr>
            <a:lvl4pPr lvl="3" rtl="0">
              <a:spcBef>
                <a:spcPts val="0"/>
              </a:spcBef>
              <a:spcAft>
                <a:spcPts val="0"/>
              </a:spcAft>
              <a:buSzPts val="2800"/>
              <a:buFont typeface="Century Gothic"/>
              <a:buNone/>
              <a:defRPr sz="2800">
                <a:latin typeface="Century Gothic"/>
                <a:ea typeface="Century Gothic"/>
                <a:cs typeface="Century Gothic"/>
                <a:sym typeface="Century Gothic"/>
              </a:defRPr>
            </a:lvl4pPr>
            <a:lvl5pPr lvl="4" rtl="0">
              <a:spcBef>
                <a:spcPts val="0"/>
              </a:spcBef>
              <a:spcAft>
                <a:spcPts val="0"/>
              </a:spcAft>
              <a:buSzPts val="2800"/>
              <a:buFont typeface="Century Gothic"/>
              <a:buNone/>
              <a:defRPr sz="2800">
                <a:latin typeface="Century Gothic"/>
                <a:ea typeface="Century Gothic"/>
                <a:cs typeface="Century Gothic"/>
                <a:sym typeface="Century Gothic"/>
              </a:defRPr>
            </a:lvl5pPr>
            <a:lvl6pPr lvl="5" rtl="0">
              <a:spcBef>
                <a:spcPts val="0"/>
              </a:spcBef>
              <a:spcAft>
                <a:spcPts val="0"/>
              </a:spcAft>
              <a:buSzPts val="2800"/>
              <a:buFont typeface="Century Gothic"/>
              <a:buNone/>
              <a:defRPr sz="2800">
                <a:latin typeface="Century Gothic"/>
                <a:ea typeface="Century Gothic"/>
                <a:cs typeface="Century Gothic"/>
                <a:sym typeface="Century Gothic"/>
              </a:defRPr>
            </a:lvl6pPr>
            <a:lvl7pPr lvl="6" rtl="0">
              <a:spcBef>
                <a:spcPts val="0"/>
              </a:spcBef>
              <a:spcAft>
                <a:spcPts val="0"/>
              </a:spcAft>
              <a:buSzPts val="2800"/>
              <a:buFont typeface="Century Gothic"/>
              <a:buNone/>
              <a:defRPr sz="2800">
                <a:latin typeface="Century Gothic"/>
                <a:ea typeface="Century Gothic"/>
                <a:cs typeface="Century Gothic"/>
                <a:sym typeface="Century Gothic"/>
              </a:defRPr>
            </a:lvl7pPr>
            <a:lvl8pPr lvl="7" rtl="0">
              <a:spcBef>
                <a:spcPts val="0"/>
              </a:spcBef>
              <a:spcAft>
                <a:spcPts val="0"/>
              </a:spcAft>
              <a:buSzPts val="2800"/>
              <a:buFont typeface="Century Gothic"/>
              <a:buNone/>
              <a:defRPr sz="2800">
                <a:latin typeface="Century Gothic"/>
                <a:ea typeface="Century Gothic"/>
                <a:cs typeface="Century Gothic"/>
                <a:sym typeface="Century Gothic"/>
              </a:defRPr>
            </a:lvl8pPr>
            <a:lvl9pPr lvl="8" rtl="0">
              <a:spcBef>
                <a:spcPts val="0"/>
              </a:spcBef>
              <a:spcAft>
                <a:spcPts val="0"/>
              </a:spcAft>
              <a:buSzPts val="2800"/>
              <a:buFont typeface="Century Gothic"/>
              <a:buNone/>
              <a:defRPr sz="2800">
                <a:latin typeface="Century Gothic"/>
                <a:ea typeface="Century Gothic"/>
                <a:cs typeface="Century Gothic"/>
                <a:sym typeface="Century Gothic"/>
              </a:defRPr>
            </a:lvl9pPr>
          </a:lstStyle>
          <a:p>
            <a:endParaRPr/>
          </a:p>
        </p:txBody>
      </p:sp>
      <p:sp>
        <p:nvSpPr>
          <p:cNvPr id="126" name="Google Shape;126;p2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SzPts val="1800"/>
              <a:buFont typeface="Century Gothic"/>
              <a:buChar char="●"/>
              <a:defRPr sz="1800">
                <a:latin typeface="Century Gothic"/>
                <a:ea typeface="Century Gothic"/>
                <a:cs typeface="Century Gothic"/>
                <a:sym typeface="Century Gothic"/>
              </a:defRPr>
            </a:lvl1pPr>
            <a:lvl2pPr marL="914400" lvl="1" indent="-3175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2pPr>
            <a:lvl3pPr marL="1371600" lvl="2" indent="-3175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3pPr>
            <a:lvl4pPr marL="1828800" lvl="3" indent="-3175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4pPr>
            <a:lvl5pPr marL="2286000" lvl="4" indent="-3175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5pPr>
            <a:lvl6pPr marL="2743200" lvl="5" indent="-3175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6pPr>
            <a:lvl7pPr marL="3200400" lvl="6" indent="-3175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7pPr>
            <a:lvl8pPr marL="3657600" lvl="7" indent="-3175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8pPr>
            <a:lvl9pPr marL="4114800" lvl="8" indent="-317500" rtl="0">
              <a:lnSpc>
                <a:spcPct val="115000"/>
              </a:lnSpc>
              <a:spcBef>
                <a:spcPts val="1600"/>
              </a:spcBef>
              <a:spcAft>
                <a:spcPts val="1600"/>
              </a:spcAft>
              <a:buSzPts val="1400"/>
              <a:buFont typeface="Century Gothic"/>
              <a:buChar char="■"/>
              <a:defRPr>
                <a:latin typeface="Century Gothic"/>
                <a:ea typeface="Century Gothic"/>
                <a:cs typeface="Century Gothic"/>
                <a:sym typeface="Century Gothic"/>
              </a:defRPr>
            </a:lvl9pPr>
          </a:lstStyle>
          <a:p>
            <a:endParaRPr/>
          </a:p>
        </p:txBody>
      </p:sp>
      <p:sp>
        <p:nvSpPr>
          <p:cNvPr id="127" name="Google Shape;127;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6.jpeg"/></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6.jpe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www.youtube.com/watch?v=uB61rfeeAsM"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6.jpeg"/><Relationship Id="rId4" Type="http://schemas.openxmlformats.org/officeDocument/2006/relationships/image" Target="../media/image9.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6.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34"/>
          <p:cNvPicPr preferRelativeResize="0"/>
          <p:nvPr/>
        </p:nvPicPr>
        <p:blipFill>
          <a:blip r:embed="rId3">
            <a:alphaModFix amt="46000"/>
          </a:blip>
          <a:stretch>
            <a:fillRect/>
          </a:stretch>
        </p:blipFill>
        <p:spPr>
          <a:xfrm>
            <a:off x="0" y="0"/>
            <a:ext cx="9144000" cy="5143499"/>
          </a:xfrm>
          <a:prstGeom prst="rect">
            <a:avLst/>
          </a:prstGeom>
          <a:noFill/>
          <a:ln>
            <a:noFill/>
          </a:ln>
        </p:spPr>
      </p:pic>
      <p:sp>
        <p:nvSpPr>
          <p:cNvPr id="192" name="Google Shape;192;p3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ROLE OF MICROORGANISMS</a:t>
            </a:r>
            <a:endParaRPr/>
          </a:p>
        </p:txBody>
      </p:sp>
      <p:sp>
        <p:nvSpPr>
          <p:cNvPr id="193" name="Google Shape;193;p3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We will explain the role of microorganisms using food chains.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3"/>
          <p:cNvSpPr txBox="1">
            <a:spLocks noGrp="1"/>
          </p:cNvSpPr>
          <p:nvPr>
            <p:ph type="body" idx="1"/>
          </p:nvPr>
        </p:nvSpPr>
        <p:spPr>
          <a:xfrm>
            <a:off x="499650" y="566200"/>
            <a:ext cx="8457300" cy="409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a:t>Repeat the opposite word/phrase.</a:t>
            </a:r>
            <a:endParaRPr sz="2400"/>
          </a:p>
          <a:p>
            <a:pPr marL="0" lvl="0" indent="0" algn="l" rtl="0">
              <a:spcBef>
                <a:spcPts val="1600"/>
              </a:spcBef>
              <a:spcAft>
                <a:spcPts val="0"/>
              </a:spcAft>
              <a:buNone/>
            </a:pPr>
            <a:r>
              <a:rPr lang="en-GB" sz="4800"/>
              <a:t>SECONDARY CONSUMERS </a:t>
            </a:r>
            <a:endParaRPr sz="4800"/>
          </a:p>
          <a:p>
            <a:pPr marL="0" lvl="0" indent="0" algn="r" rtl="0">
              <a:spcBef>
                <a:spcPts val="0"/>
              </a:spcBef>
              <a:spcAft>
                <a:spcPts val="1600"/>
              </a:spcAft>
              <a:buNone/>
            </a:pPr>
            <a:r>
              <a:rPr lang="en-GB" sz="4800">
                <a:solidFill>
                  <a:srgbClr val="0B5394"/>
                </a:solidFill>
              </a:rPr>
              <a:t>EAT PRIMARY CONSUMERS</a:t>
            </a:r>
            <a:endParaRPr sz="4800">
              <a:solidFill>
                <a:srgbClr val="0B5394"/>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51" name="Google Shape;251;p44"/>
          <p:cNvPicPr preferRelativeResize="0"/>
          <p:nvPr/>
        </p:nvPicPr>
        <p:blipFill rotWithShape="1">
          <a:blip r:embed="rId3">
            <a:alphaModFix/>
          </a:blip>
          <a:srcRect t="2180" b="2180"/>
          <a:stretch/>
        </p:blipFill>
        <p:spPr>
          <a:xfrm>
            <a:off x="2164725" y="2236332"/>
            <a:ext cx="4814550" cy="2708194"/>
          </a:xfrm>
          <a:prstGeom prst="rect">
            <a:avLst/>
          </a:prstGeom>
          <a:noFill/>
          <a:ln w="9525" cap="flat" cmpd="sng">
            <a:solidFill>
              <a:schemeClr val="dk2"/>
            </a:solidFill>
            <a:prstDash val="solid"/>
            <a:round/>
            <a:headEnd type="none" w="sm" len="sm"/>
            <a:tailEnd type="none" w="sm" len="sm"/>
          </a:ln>
        </p:spPr>
      </p:pic>
      <p:sp>
        <p:nvSpPr>
          <p:cNvPr id="252" name="Google Shape;252;p44"/>
          <p:cNvSpPr txBox="1">
            <a:spLocks noGrp="1"/>
          </p:cNvSpPr>
          <p:nvPr>
            <p:ph type="body" idx="1"/>
          </p:nvPr>
        </p:nvSpPr>
        <p:spPr>
          <a:xfrm>
            <a:off x="982325" y="310000"/>
            <a:ext cx="7694700" cy="409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Using the picture below, what are some observations you could make?</a:t>
            </a:r>
            <a:endParaRPr/>
          </a:p>
          <a:p>
            <a:pPr marL="0" lvl="0" indent="0" algn="l" rtl="0">
              <a:spcBef>
                <a:spcPts val="1600"/>
              </a:spcBef>
              <a:spcAft>
                <a:spcPts val="1600"/>
              </a:spcAft>
              <a:buNone/>
            </a:pPr>
            <a:r>
              <a:rPr lang="en-GB"/>
              <a:t>Using your observations, what are some inferences you could make? Refer back to your knowledge of forces.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5"/>
          <p:cNvSpPr txBox="1">
            <a:spLocks noGrp="1"/>
          </p:cNvSpPr>
          <p:nvPr>
            <p:ph type="body" idx="1"/>
          </p:nvPr>
        </p:nvSpPr>
        <p:spPr>
          <a:xfrm>
            <a:off x="709450" y="566200"/>
            <a:ext cx="7583400" cy="409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a:t>Is the example a...</a:t>
            </a:r>
            <a:endParaRPr sz="2400"/>
          </a:p>
          <a:p>
            <a:pPr marL="457200" lvl="0" indent="-381000" algn="l" rtl="0">
              <a:spcBef>
                <a:spcPts val="1600"/>
              </a:spcBef>
              <a:spcAft>
                <a:spcPts val="0"/>
              </a:spcAft>
              <a:buSzPts val="2400"/>
              <a:buAutoNum type="alphaUcPeriod"/>
            </a:pPr>
            <a:r>
              <a:rPr lang="en-GB" sz="2400"/>
              <a:t>SOLID</a:t>
            </a:r>
            <a:endParaRPr sz="2400"/>
          </a:p>
          <a:p>
            <a:pPr marL="457200" lvl="0" indent="-381000" algn="l" rtl="0">
              <a:spcBef>
                <a:spcPts val="0"/>
              </a:spcBef>
              <a:spcAft>
                <a:spcPts val="0"/>
              </a:spcAft>
              <a:buSzPts val="2400"/>
              <a:buAutoNum type="alphaUcPeriod"/>
            </a:pPr>
            <a:r>
              <a:rPr lang="en-GB" sz="2400"/>
              <a:t>LIQUID</a:t>
            </a:r>
            <a:endParaRPr sz="2400"/>
          </a:p>
          <a:p>
            <a:pPr marL="457200" lvl="0" indent="-381000" algn="l" rtl="0">
              <a:spcBef>
                <a:spcPts val="0"/>
              </a:spcBef>
              <a:spcAft>
                <a:spcPts val="0"/>
              </a:spcAft>
              <a:buSzPts val="2400"/>
              <a:buAutoNum type="alphaUcPeriod"/>
            </a:pPr>
            <a:r>
              <a:rPr lang="en-GB" sz="2400"/>
              <a:t>GAS</a:t>
            </a:r>
            <a:endParaRPr sz="2400"/>
          </a:p>
          <a:p>
            <a:pPr marL="0" lvl="0" indent="0" algn="l" rtl="0">
              <a:spcBef>
                <a:spcPts val="1600"/>
              </a:spcBef>
              <a:spcAft>
                <a:spcPts val="1600"/>
              </a:spcAft>
              <a:buNone/>
            </a:pPr>
            <a:r>
              <a:rPr lang="en-GB" sz="3000"/>
              <a:t>Why?</a:t>
            </a:r>
            <a:endParaRPr sz="3000"/>
          </a:p>
        </p:txBody>
      </p:sp>
      <p:pic>
        <p:nvPicPr>
          <p:cNvPr id="258" name="Google Shape;258;p45"/>
          <p:cNvPicPr preferRelativeResize="0"/>
          <p:nvPr/>
        </p:nvPicPr>
        <p:blipFill rotWithShape="1">
          <a:blip r:embed="rId3">
            <a:alphaModFix/>
          </a:blip>
          <a:srcRect r="55124"/>
          <a:stretch/>
        </p:blipFill>
        <p:spPr>
          <a:xfrm>
            <a:off x="4347355" y="714225"/>
            <a:ext cx="3691151" cy="2508300"/>
          </a:xfrm>
          <a:prstGeom prst="rect">
            <a:avLst/>
          </a:prstGeom>
          <a:noFill/>
          <a:ln>
            <a:noFill/>
          </a:ln>
        </p:spPr>
      </p:pic>
      <p:graphicFrame>
        <p:nvGraphicFramePr>
          <p:cNvPr id="259" name="Google Shape;259;p45"/>
          <p:cNvGraphicFramePr/>
          <p:nvPr/>
        </p:nvGraphicFramePr>
        <p:xfrm>
          <a:off x="795270" y="3466750"/>
          <a:ext cx="3000000" cy="3000000"/>
        </p:xfrm>
        <a:graphic>
          <a:graphicData uri="http://schemas.openxmlformats.org/drawingml/2006/table">
            <a:tbl>
              <a:tblPr>
                <a:noFill/>
                <a:tableStyleId>{E3431AF5-1EF2-4FBB-B768-3E3D62D10945}</a:tableStyleId>
              </a:tblPr>
              <a:tblGrid>
                <a:gridCol w="38329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HINT</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a:latin typeface="Century Gothic"/>
                          <a:ea typeface="Century Gothic"/>
                          <a:cs typeface="Century Gothic"/>
                          <a:sym typeface="Century Gothic"/>
                        </a:rPr>
                        <a:t>Think about  </a:t>
                      </a:r>
                      <a:endParaRPr>
                        <a:latin typeface="Century Gothic"/>
                        <a:ea typeface="Century Gothic"/>
                        <a:cs typeface="Century Gothic"/>
                        <a:sym typeface="Century Gothic"/>
                      </a:endParaRPr>
                    </a:p>
                    <a:p>
                      <a:pPr marL="457200" lvl="0" indent="-317500" algn="l" rtl="0">
                        <a:spcBef>
                          <a:spcPts val="0"/>
                        </a:spcBef>
                        <a:spcAft>
                          <a:spcPts val="0"/>
                        </a:spcAft>
                        <a:buSzPts val="1400"/>
                        <a:buFont typeface="Century Gothic"/>
                        <a:buChar char="●"/>
                      </a:pPr>
                      <a:r>
                        <a:rPr lang="en-GB">
                          <a:latin typeface="Century Gothic"/>
                          <a:ea typeface="Century Gothic"/>
                          <a:cs typeface="Century Gothic"/>
                          <a:sym typeface="Century Gothic"/>
                        </a:rPr>
                        <a:t>distance between particles</a:t>
                      </a:r>
                      <a:endParaRPr>
                        <a:latin typeface="Century Gothic"/>
                        <a:ea typeface="Century Gothic"/>
                        <a:cs typeface="Century Gothic"/>
                        <a:sym typeface="Century Gothic"/>
                      </a:endParaRPr>
                    </a:p>
                    <a:p>
                      <a:pPr marL="457200" lvl="0" indent="-317500" algn="l" rtl="0">
                        <a:spcBef>
                          <a:spcPts val="0"/>
                        </a:spcBef>
                        <a:spcAft>
                          <a:spcPts val="0"/>
                        </a:spcAft>
                        <a:buSzPts val="1400"/>
                        <a:buFont typeface="Century Gothic"/>
                        <a:buChar char="●"/>
                      </a:pPr>
                      <a:r>
                        <a:rPr lang="en-GB">
                          <a:latin typeface="Century Gothic"/>
                          <a:ea typeface="Century Gothic"/>
                          <a:cs typeface="Century Gothic"/>
                          <a:sym typeface="Century Gothic"/>
                        </a:rPr>
                        <a:t>shape (fixed or able to be changed)</a:t>
                      </a:r>
                      <a:endParaRPr>
                        <a:latin typeface="Century Gothic"/>
                        <a:ea typeface="Century Gothic"/>
                        <a:cs typeface="Century Gothic"/>
                        <a:sym typeface="Century Gothic"/>
                      </a:endParaRPr>
                    </a:p>
                    <a:p>
                      <a:pPr marL="457200" lvl="0" indent="-317500" algn="l" rtl="0">
                        <a:spcBef>
                          <a:spcPts val="0"/>
                        </a:spcBef>
                        <a:spcAft>
                          <a:spcPts val="0"/>
                        </a:spcAft>
                        <a:buSzPts val="1400"/>
                        <a:buFont typeface="Century Gothic"/>
                        <a:buChar char="●"/>
                      </a:pPr>
                      <a:r>
                        <a:rPr lang="en-GB">
                          <a:latin typeface="Century Gothic"/>
                          <a:ea typeface="Century Gothic"/>
                          <a:cs typeface="Century Gothic"/>
                          <a:sym typeface="Century Gothic"/>
                        </a:rPr>
                        <a:t>movement of particles</a:t>
                      </a:r>
                      <a:endParaRPr>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6"/>
          <p:cNvSpPr txBox="1">
            <a:spLocks noGrp="1"/>
          </p:cNvSpPr>
          <p:nvPr>
            <p:ph type="body" idx="1"/>
          </p:nvPr>
        </p:nvSpPr>
        <p:spPr>
          <a:xfrm>
            <a:off x="497975" y="2892375"/>
            <a:ext cx="5198100" cy="20124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GB"/>
              <a:t>We will define microorganism.</a:t>
            </a:r>
            <a:endParaRPr/>
          </a:p>
          <a:p>
            <a:pPr marL="457200" lvl="0" indent="-342900" algn="l" rtl="0">
              <a:spcBef>
                <a:spcPts val="0"/>
              </a:spcBef>
              <a:spcAft>
                <a:spcPts val="0"/>
              </a:spcAft>
              <a:buSzPts val="1800"/>
              <a:buChar char="●"/>
            </a:pPr>
            <a:r>
              <a:rPr lang="en-GB"/>
              <a:t>We will define detritivore.</a:t>
            </a:r>
            <a:endParaRPr/>
          </a:p>
          <a:p>
            <a:pPr marL="457200" lvl="0" indent="-342900" algn="l" rtl="0">
              <a:spcBef>
                <a:spcPts val="0"/>
              </a:spcBef>
              <a:spcAft>
                <a:spcPts val="0"/>
              </a:spcAft>
              <a:buSzPts val="1800"/>
              <a:buChar char="●"/>
            </a:pPr>
            <a:r>
              <a:rPr lang="en-GB"/>
              <a:t>We will explain how microorganisms and detritivores recycle energy and matter within an ecosystem.</a:t>
            </a:r>
            <a:endParaRPr/>
          </a:p>
        </p:txBody>
      </p:sp>
      <p:sp>
        <p:nvSpPr>
          <p:cNvPr id="265" name="Google Shape;265;p46"/>
          <p:cNvSpPr txBox="1">
            <a:spLocks noGrp="1"/>
          </p:cNvSpPr>
          <p:nvPr>
            <p:ph type="title"/>
          </p:nvPr>
        </p:nvSpPr>
        <p:spPr>
          <a:xfrm>
            <a:off x="532075" y="477525"/>
            <a:ext cx="5061600" cy="183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500"/>
              <a:t>We will explain the role of microorganisms using food chains.</a:t>
            </a:r>
            <a:endParaRPr sz="3500"/>
          </a:p>
        </p:txBody>
      </p:sp>
      <p:graphicFrame>
        <p:nvGraphicFramePr>
          <p:cNvPr id="266" name="Google Shape;266;p46"/>
          <p:cNvGraphicFramePr/>
          <p:nvPr/>
        </p:nvGraphicFramePr>
        <p:xfrm>
          <a:off x="6693450" y="4023650"/>
          <a:ext cx="2134475" cy="877315"/>
        </p:xfrm>
        <a:graphic>
          <a:graphicData uri="http://schemas.openxmlformats.org/drawingml/2006/table">
            <a:tbl>
              <a:tblPr>
                <a:noFill/>
                <a:tableStyleId>{E3431AF5-1EF2-4FBB-B768-3E3D62D10945}</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DECLARE THE OBJECTIVE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526825">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Read the learning objective to your partner.</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67" name="Google Shape;267;p46"/>
          <p:cNvGraphicFramePr/>
          <p:nvPr/>
        </p:nvGraphicFramePr>
        <p:xfrm>
          <a:off x="7603350" y="229425"/>
          <a:ext cx="1224575" cy="350490"/>
        </p:xfrm>
        <a:graphic>
          <a:graphicData uri="http://schemas.openxmlformats.org/drawingml/2006/table">
            <a:tbl>
              <a:tblPr>
                <a:noFill/>
                <a:tableStyleId>{E3431AF5-1EF2-4FBB-B768-3E3D62D10945}</a:tableStyleId>
              </a:tblPr>
              <a:tblGrid>
                <a:gridCol w="12245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TRACK WITH ME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268" name="Google Shape;268;p46"/>
          <p:cNvGraphicFramePr/>
          <p:nvPr/>
        </p:nvGraphicFramePr>
        <p:xfrm>
          <a:off x="7603350" y="738925"/>
          <a:ext cx="1224575" cy="350490"/>
        </p:xfrm>
        <a:graphic>
          <a:graphicData uri="http://schemas.openxmlformats.org/drawingml/2006/table">
            <a:tbl>
              <a:tblPr>
                <a:noFill/>
                <a:tableStyleId>{E3431AF5-1EF2-4FBB-B768-3E3D62D10945}</a:tableStyleId>
              </a:tblPr>
              <a:tblGrid>
                <a:gridCol w="12245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READ WITH ME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7"/>
          <p:cNvSpPr txBox="1">
            <a:spLocks noGrp="1"/>
          </p:cNvSpPr>
          <p:nvPr>
            <p:ph type="body" idx="2"/>
          </p:nvPr>
        </p:nvSpPr>
        <p:spPr>
          <a:xfrm>
            <a:off x="552550" y="852700"/>
            <a:ext cx="8076900" cy="40656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You already know that a </a:t>
            </a:r>
            <a:r>
              <a:rPr lang="en-GB" b="1">
                <a:solidFill>
                  <a:schemeClr val="dk1"/>
                </a:solidFill>
              </a:rPr>
              <a:t>food chain </a:t>
            </a:r>
            <a:r>
              <a:rPr lang="en-GB">
                <a:solidFill>
                  <a:schemeClr val="dk1"/>
                </a:solidFill>
              </a:rPr>
              <a:t>is a series of organisms that eat one another, so that energy and nutrients flow from one organism to the next. Food chains always start with a </a:t>
            </a:r>
            <a:r>
              <a:rPr lang="en-GB" b="1">
                <a:solidFill>
                  <a:schemeClr val="dk1"/>
                </a:solidFill>
              </a:rPr>
              <a:t>producer</a:t>
            </a:r>
            <a:r>
              <a:rPr lang="en-GB">
                <a:solidFill>
                  <a:schemeClr val="dk1"/>
                </a:solidFill>
              </a:rPr>
              <a:t>. </a:t>
            </a:r>
            <a:endParaRPr>
              <a:solidFill>
                <a:schemeClr val="dk1"/>
              </a:solidFill>
            </a:endParaRPr>
          </a:p>
          <a:p>
            <a:pPr marL="0" lvl="0" indent="0" algn="l" rtl="0">
              <a:spcBef>
                <a:spcPts val="1600"/>
              </a:spcBef>
              <a:spcAft>
                <a:spcPts val="0"/>
              </a:spcAft>
              <a:buNone/>
            </a:pPr>
            <a:r>
              <a:rPr lang="en-GB">
                <a:solidFill>
                  <a:schemeClr val="dk1"/>
                </a:solidFill>
              </a:rPr>
              <a:t>We classify organisms based on their position in a food chain.</a:t>
            </a:r>
            <a:endParaRPr>
              <a:solidFill>
                <a:schemeClr val="dk1"/>
              </a:solidFill>
            </a:endParaRPr>
          </a:p>
          <a:p>
            <a:pPr marL="457200" lvl="0" indent="-342900" algn="l" rtl="0">
              <a:spcBef>
                <a:spcPts val="0"/>
              </a:spcBef>
              <a:spcAft>
                <a:spcPts val="0"/>
              </a:spcAft>
              <a:buClr>
                <a:schemeClr val="dk1"/>
              </a:buClr>
              <a:buSzPts val="1800"/>
              <a:buChar char="●"/>
            </a:pPr>
            <a:r>
              <a:rPr lang="en-GB" b="1">
                <a:solidFill>
                  <a:schemeClr val="dk1"/>
                </a:solidFill>
              </a:rPr>
              <a:t>Primary consumers</a:t>
            </a:r>
            <a:r>
              <a:rPr lang="en-GB">
                <a:solidFill>
                  <a:schemeClr val="dk1"/>
                </a:solidFill>
              </a:rPr>
              <a:t> are animals that eat the producers (e.g. plants).</a:t>
            </a:r>
            <a:endParaRPr>
              <a:solidFill>
                <a:schemeClr val="dk1"/>
              </a:solidFill>
            </a:endParaRPr>
          </a:p>
          <a:p>
            <a:pPr marL="457200" lvl="0" indent="-342900" algn="l" rtl="0">
              <a:spcBef>
                <a:spcPts val="0"/>
              </a:spcBef>
              <a:spcAft>
                <a:spcPts val="0"/>
              </a:spcAft>
              <a:buClr>
                <a:schemeClr val="dk1"/>
              </a:buClr>
              <a:buSzPts val="1800"/>
              <a:buChar char="●"/>
            </a:pPr>
            <a:r>
              <a:rPr lang="en-GB" b="1">
                <a:solidFill>
                  <a:schemeClr val="dk1"/>
                </a:solidFill>
              </a:rPr>
              <a:t>Secondary consumers</a:t>
            </a:r>
            <a:r>
              <a:rPr lang="en-GB">
                <a:solidFill>
                  <a:schemeClr val="dk1"/>
                </a:solidFill>
              </a:rPr>
              <a:t> are animals that eat the primary consumers (e.g. lion eating an antelope).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1600"/>
              </a:spcBef>
              <a:spcAft>
                <a:spcPts val="1600"/>
              </a:spcAft>
              <a:buClr>
                <a:schemeClr val="dk1"/>
              </a:buClr>
              <a:buSzPts val="1100"/>
              <a:buFont typeface="Arial"/>
              <a:buNone/>
            </a:pPr>
            <a:r>
              <a:rPr lang="en-GB">
                <a:solidFill>
                  <a:schemeClr val="dk1"/>
                </a:solidFill>
              </a:rPr>
              <a:t>What do you think happens to an organism's waste?</a:t>
            </a:r>
            <a:endParaRPr>
              <a:solidFill>
                <a:schemeClr val="dk1"/>
              </a:solidFill>
            </a:endParaRPr>
          </a:p>
        </p:txBody>
      </p:sp>
      <p:sp>
        <p:nvSpPr>
          <p:cNvPr id="274" name="Google Shape;274;p47"/>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600"/>
              <a:t>We will explain the role of microorganisms using food chains.</a:t>
            </a:r>
            <a:endParaRPr sz="1600"/>
          </a:p>
        </p:txBody>
      </p:sp>
      <p:pic>
        <p:nvPicPr>
          <p:cNvPr id="275" name="Google Shape;275;p47"/>
          <p:cNvPicPr preferRelativeResize="0"/>
          <p:nvPr/>
        </p:nvPicPr>
        <p:blipFill>
          <a:blip r:embed="rId3">
            <a:alphaModFix/>
          </a:blip>
          <a:stretch>
            <a:fillRect/>
          </a:stretch>
        </p:blipFill>
        <p:spPr>
          <a:xfrm>
            <a:off x="6944625" y="3413975"/>
            <a:ext cx="1618750" cy="1416400"/>
          </a:xfrm>
          <a:prstGeom prst="rect">
            <a:avLst/>
          </a:prstGeom>
          <a:noFill/>
          <a:ln>
            <a:noFill/>
          </a:ln>
        </p:spPr>
      </p:pic>
      <p:pic>
        <p:nvPicPr>
          <p:cNvPr id="5" name="Picture 2" descr="Image result for pencil">
            <a:extLst>
              <a:ext uri="{FF2B5EF4-FFF2-40B4-BE49-F238E27FC236}">
                <a16:creationId xmlns:a16="http://schemas.microsoft.com/office/drawing/2014/main" id="{4B016026-F6A4-44F1-A73F-05C0345918D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1658"/>
          <a:stretch/>
        </p:blipFill>
        <p:spPr bwMode="auto">
          <a:xfrm>
            <a:off x="8401722" y="17630"/>
            <a:ext cx="742278" cy="6204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8"/>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600">
                <a:solidFill>
                  <a:schemeClr val="lt1"/>
                </a:solidFill>
              </a:rPr>
              <a:t>We will explain the role of microorganisms using food chains.</a:t>
            </a:r>
            <a:endParaRPr/>
          </a:p>
        </p:txBody>
      </p:sp>
      <p:sp>
        <p:nvSpPr>
          <p:cNvPr id="281" name="Google Shape;281;p48"/>
          <p:cNvSpPr txBox="1">
            <a:spLocks noGrp="1"/>
          </p:cNvSpPr>
          <p:nvPr>
            <p:ph type="body" idx="2"/>
          </p:nvPr>
        </p:nvSpPr>
        <p:spPr>
          <a:xfrm>
            <a:off x="511600" y="785150"/>
            <a:ext cx="6173700" cy="40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Inside all organisms is an enormous amount of nutrients. All organisms in a food chain end up passing these nutrients on to detritivores. </a:t>
            </a:r>
            <a:endParaRPr>
              <a:solidFill>
                <a:schemeClr val="dk1"/>
              </a:solidFill>
            </a:endParaRPr>
          </a:p>
          <a:p>
            <a:pPr marL="0" lvl="0" indent="0" algn="l" rtl="0">
              <a:spcBef>
                <a:spcPts val="1600"/>
              </a:spcBef>
              <a:spcAft>
                <a:spcPts val="0"/>
              </a:spcAft>
              <a:buNone/>
            </a:pPr>
            <a:r>
              <a:rPr lang="en-GB" b="1">
                <a:solidFill>
                  <a:schemeClr val="dk1"/>
                </a:solidFill>
              </a:rPr>
              <a:t>Detritivores</a:t>
            </a:r>
            <a:r>
              <a:rPr lang="en-GB">
                <a:solidFill>
                  <a:schemeClr val="dk1"/>
                </a:solidFill>
              </a:rPr>
              <a:t> are organisms such as bacteria, fungi and invertebrates (slugs and worms) which feed on dead material, mainly plant detritus₁ and waste material. </a:t>
            </a:r>
            <a:endParaRPr>
              <a:solidFill>
                <a:schemeClr val="dk1"/>
              </a:solidFill>
            </a:endParaRPr>
          </a:p>
          <a:p>
            <a:pPr marL="0" lvl="0" indent="0" algn="l" rtl="0">
              <a:spcBef>
                <a:spcPts val="1600"/>
              </a:spcBef>
              <a:spcAft>
                <a:spcPts val="0"/>
              </a:spcAft>
              <a:buClr>
                <a:schemeClr val="dk1"/>
              </a:buClr>
              <a:buSzPts val="1100"/>
              <a:buFont typeface="Arial"/>
              <a:buNone/>
            </a:pPr>
            <a:r>
              <a:rPr lang="en-GB">
                <a:solidFill>
                  <a:schemeClr val="dk1"/>
                </a:solidFill>
              </a:rPr>
              <a:t>Detritivores such as bacteria and some fungi are </a:t>
            </a:r>
            <a:r>
              <a:rPr lang="en-GB" b="1">
                <a:solidFill>
                  <a:schemeClr val="dk1"/>
                </a:solidFill>
              </a:rPr>
              <a:t>microorganisms₂. </a:t>
            </a:r>
            <a:endParaRPr b="1">
              <a:solidFill>
                <a:schemeClr val="dk1"/>
              </a:solidFill>
            </a:endParaRPr>
          </a:p>
          <a:p>
            <a:pPr marL="0" lvl="0" indent="0" algn="l" rtl="0">
              <a:spcBef>
                <a:spcPts val="1600"/>
              </a:spcBef>
              <a:spcAft>
                <a:spcPts val="1600"/>
              </a:spcAft>
              <a:buClr>
                <a:schemeClr val="dk1"/>
              </a:buClr>
              <a:buSzPts val="1100"/>
              <a:buFont typeface="Arial"/>
              <a:buNone/>
            </a:pPr>
            <a:r>
              <a:rPr lang="en-GB">
                <a:solidFill>
                  <a:schemeClr val="dk1"/>
                </a:solidFill>
              </a:rPr>
              <a:t>Detritivores are also known as decomposers.</a:t>
            </a:r>
            <a:endParaRPr>
              <a:solidFill>
                <a:schemeClr val="dk1"/>
              </a:solidFill>
            </a:endParaRPr>
          </a:p>
        </p:txBody>
      </p:sp>
      <p:graphicFrame>
        <p:nvGraphicFramePr>
          <p:cNvPr id="282" name="Google Shape;282;p48"/>
          <p:cNvGraphicFramePr/>
          <p:nvPr/>
        </p:nvGraphicFramePr>
        <p:xfrm>
          <a:off x="6785750" y="1377763"/>
          <a:ext cx="2142625" cy="1874460"/>
        </p:xfrm>
        <a:graphic>
          <a:graphicData uri="http://schemas.openxmlformats.org/drawingml/2006/table">
            <a:tbl>
              <a:tblPr>
                <a:noFill/>
                <a:tableStyleId>{E3431AF5-1EF2-4FBB-B768-3E3D62D10945}</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What is the role of a detritivore in the food chain?</a:t>
                      </a:r>
                      <a:endParaRPr sz="1100">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lphaLcParenR"/>
                      </a:pPr>
                      <a:r>
                        <a:rPr lang="en-GB" sz="1100">
                          <a:latin typeface="Century Gothic"/>
                          <a:ea typeface="Century Gothic"/>
                          <a:cs typeface="Century Gothic"/>
                          <a:sym typeface="Century Gothic"/>
                        </a:rPr>
                        <a:t>Eat living animals</a:t>
                      </a:r>
                      <a:endParaRPr sz="1100">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lphaLcParenR"/>
                      </a:pPr>
                      <a:r>
                        <a:rPr lang="en-GB" sz="1100">
                          <a:latin typeface="Century Gothic"/>
                          <a:ea typeface="Century Gothic"/>
                          <a:cs typeface="Century Gothic"/>
                          <a:sym typeface="Century Gothic"/>
                        </a:rPr>
                        <a:t>Feed on dead material</a:t>
                      </a:r>
                      <a:endParaRPr sz="1100">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lphaLcParenR"/>
                      </a:pPr>
                      <a:r>
                        <a:rPr lang="en-GB" sz="1100">
                          <a:latin typeface="Century Gothic"/>
                          <a:ea typeface="Century Gothic"/>
                          <a:cs typeface="Century Gothic"/>
                          <a:sym typeface="Century Gothic"/>
                        </a:rPr>
                        <a:t>Eat slugs and worms</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83" name="Google Shape;283;p48"/>
          <p:cNvGraphicFramePr/>
          <p:nvPr/>
        </p:nvGraphicFramePr>
        <p:xfrm>
          <a:off x="6689375" y="3206950"/>
          <a:ext cx="2134475" cy="1203900"/>
        </p:xfrm>
        <a:graphic>
          <a:graphicData uri="http://schemas.openxmlformats.org/drawingml/2006/table">
            <a:tbl>
              <a:tblPr>
                <a:noFill/>
                <a:tableStyleId>{E3431AF5-1EF2-4FBB-B768-3E3D62D10945}</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1- waste or debris of any kind.</a:t>
                      </a: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2- organisms that can only be seen with a microscope.</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84" name="Google Shape;284;p48"/>
          <p:cNvPicPr preferRelativeResize="0"/>
          <p:nvPr/>
        </p:nvPicPr>
        <p:blipFill>
          <a:blip r:embed="rId3">
            <a:alphaModFix/>
          </a:blip>
          <a:stretch>
            <a:fillRect/>
          </a:stretch>
        </p:blipFill>
        <p:spPr>
          <a:xfrm>
            <a:off x="6954238" y="198650"/>
            <a:ext cx="1604749" cy="1087226"/>
          </a:xfrm>
          <a:prstGeom prst="rect">
            <a:avLst/>
          </a:prstGeom>
          <a:noFill/>
          <a:ln>
            <a:noFill/>
          </a:ln>
        </p:spPr>
      </p:pic>
      <p:pic>
        <p:nvPicPr>
          <p:cNvPr id="7" name="Picture 2" descr="Image result for pencil">
            <a:extLst>
              <a:ext uri="{FF2B5EF4-FFF2-40B4-BE49-F238E27FC236}">
                <a16:creationId xmlns:a16="http://schemas.microsoft.com/office/drawing/2014/main" id="{F71C3DF7-7AA9-453D-9BC2-3D4036F46BC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1658"/>
          <a:stretch/>
        </p:blipFill>
        <p:spPr bwMode="auto">
          <a:xfrm>
            <a:off x="8401722" y="17630"/>
            <a:ext cx="742278" cy="6204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9"/>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600">
                <a:solidFill>
                  <a:schemeClr val="lt1"/>
                </a:solidFill>
              </a:rPr>
              <a:t>We will explain the role of microorganisms using food chains.</a:t>
            </a:r>
            <a:endParaRPr/>
          </a:p>
        </p:txBody>
      </p:sp>
      <p:sp>
        <p:nvSpPr>
          <p:cNvPr id="290" name="Google Shape;290;p49"/>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detritivore gets the nutrition it needs from the dead material or waste. When another organism eats a detritivore, the nutrients once again become part of the food chain. </a:t>
            </a:r>
            <a:endParaRPr/>
          </a:p>
          <a:p>
            <a:pPr marL="0" lvl="0" indent="0" algn="l" rtl="0">
              <a:spcBef>
                <a:spcPts val="1600"/>
              </a:spcBef>
              <a:spcAft>
                <a:spcPts val="0"/>
              </a:spcAft>
              <a:buNone/>
            </a:pPr>
            <a:r>
              <a:rPr lang="en-GB"/>
              <a:t>The nutrients that pass through the detritivore as waste end up in the soil in simpler forms. </a:t>
            </a:r>
            <a:endParaRPr/>
          </a:p>
          <a:p>
            <a:pPr marL="0" lvl="0" indent="0" algn="l" rtl="0">
              <a:spcBef>
                <a:spcPts val="1600"/>
              </a:spcBef>
              <a:spcAft>
                <a:spcPts val="0"/>
              </a:spcAft>
              <a:buNone/>
            </a:pPr>
            <a:r>
              <a:rPr lang="en-GB"/>
              <a:t>Plant roots can then absorb the nutrients and the cycle starts again.</a:t>
            </a:r>
            <a:endParaRPr/>
          </a:p>
          <a:p>
            <a:pPr marL="0" lvl="0" indent="0" algn="l" rtl="0">
              <a:spcBef>
                <a:spcPts val="1600"/>
              </a:spcBef>
              <a:spcAft>
                <a:spcPts val="0"/>
              </a:spcAft>
              <a:buNone/>
            </a:pPr>
            <a:r>
              <a:rPr lang="en-GB"/>
              <a:t>Detritivores recycle the energy and matter in ecosystems.</a:t>
            </a:r>
            <a:endParaRPr/>
          </a:p>
          <a:p>
            <a:pPr marL="0" lvl="0" indent="0" algn="l" rtl="0">
              <a:spcBef>
                <a:spcPts val="1600"/>
              </a:spcBef>
              <a:spcAft>
                <a:spcPts val="1600"/>
              </a:spcAft>
              <a:buNone/>
            </a:pPr>
            <a:endParaRPr/>
          </a:p>
        </p:txBody>
      </p:sp>
      <p:graphicFrame>
        <p:nvGraphicFramePr>
          <p:cNvPr id="291" name="Google Shape;291;p49"/>
          <p:cNvGraphicFramePr/>
          <p:nvPr/>
        </p:nvGraphicFramePr>
        <p:xfrm>
          <a:off x="6685300" y="852700"/>
          <a:ext cx="2142625" cy="1036260"/>
        </p:xfrm>
        <a:graphic>
          <a:graphicData uri="http://schemas.openxmlformats.org/drawingml/2006/table">
            <a:tbl>
              <a:tblPr>
                <a:noFill/>
                <a:tableStyleId>{E3431AF5-1EF2-4FBB-B768-3E3D62D10945}</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Why is a detritivore important in a food chain?</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92" name="Google Shape;292;p49"/>
          <p:cNvPicPr preferRelativeResize="0"/>
          <p:nvPr/>
        </p:nvPicPr>
        <p:blipFill>
          <a:blip r:embed="rId3">
            <a:alphaModFix/>
          </a:blip>
          <a:stretch>
            <a:fillRect/>
          </a:stretch>
        </p:blipFill>
        <p:spPr>
          <a:xfrm>
            <a:off x="6306797" y="1885150"/>
            <a:ext cx="2684803" cy="3033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50"/>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600">
                <a:solidFill>
                  <a:schemeClr val="lt1"/>
                </a:solidFill>
              </a:rPr>
              <a:t>We will explain the role of microorganisms using food chains.</a:t>
            </a:r>
            <a:endParaRPr/>
          </a:p>
        </p:txBody>
      </p:sp>
      <p:sp>
        <p:nvSpPr>
          <p:cNvPr id="298" name="Google Shape;298;p50"/>
          <p:cNvSpPr txBox="1">
            <a:spLocks noGrp="1"/>
          </p:cNvSpPr>
          <p:nvPr>
            <p:ph type="body" idx="2"/>
          </p:nvPr>
        </p:nvSpPr>
        <p:spPr>
          <a:xfrm>
            <a:off x="552550" y="1918775"/>
            <a:ext cx="6173700" cy="299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0"/>
              </a:spcAft>
              <a:buClr>
                <a:schemeClr val="dk1"/>
              </a:buClr>
              <a:buSzPts val="1100"/>
              <a:buFont typeface="Arial"/>
              <a:buNone/>
            </a:pPr>
            <a:endParaRPr>
              <a:solidFill>
                <a:schemeClr val="dk1"/>
              </a:solidFill>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graphicFrame>
        <p:nvGraphicFramePr>
          <p:cNvPr id="299" name="Google Shape;299;p50"/>
          <p:cNvGraphicFramePr/>
          <p:nvPr/>
        </p:nvGraphicFramePr>
        <p:xfrm>
          <a:off x="6685300" y="772350"/>
          <a:ext cx="2142625" cy="1203900"/>
        </p:xfrm>
        <a:graphic>
          <a:graphicData uri="http://schemas.openxmlformats.org/drawingml/2006/table">
            <a:tbl>
              <a:tblPr>
                <a:noFill/>
                <a:tableStyleId>{E3431AF5-1EF2-4FBB-B768-3E3D62D10945}</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How does a detritivore/decomposer recycle energy?</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300" name="Google Shape;300;p50" descr="We've talked about food chains and how energy moves through an ecosystem, but let's take a step back and see how everything starts... and ends. Decomposers!&#10;&#10;This first series is based on 5th grade science. We're super excited and hope you enjoy Crash Course Kids!&#10;&#10;///Standards Used in This Video///&#10;5-LS2-1. Develop a model to describe the movement of matter among plants, animals, decomposers, and the environment. [Clarification Statement: Emphasis is on the idea that matter that is not food (air, water, decomposed materials in soil) is changed by plants into matter that is food. Examples of systems could include organisms, ecosystems, and the Earth.] [Assessment Boundary: Assessment does not include molecular explanations.]&#10;&#10;Want to find Crash Course elsewhere on the internet?&#10;Crash Course Main Channel: https://www.youtube.com/crashcourse&#10;Facebook - https://www.facebook.com/YouTubeCrashCourse&#10;Twitter - http://www.twitter.com/thecrashcourse&#10;Tumblr - http://thecrashcourse.tumblr.com&#10;&#10;Credits...&#10;&#10;Executive Producers: John &amp; Hank Green&#10;Producer &amp; Editor: Nicholas Jenkins&#10;Cinematographer &amp; Director: Michael Aranda&#10;Host: Sabrina Cruz&#10;Script Supervisor: Mickie Halpern&#10;Writer: Jen Szymanski&#10;Consultant: Shelby Alinsky&#10;Script Editor: Blake de Pastino&#10;&#10;Thought Cafe Team:&#10;Stephanie Bailis&#10;Cody Brown&#10;Suzanna Brusikiewicz&#10;Jonathan Corbiere&#10;Nick Counter&#10;Kelsey Heinrichs&#10;Jack Kenedy&#10;Corey MacDonald&#10;Tyler Sammy&#10;Nikkie Stinchcombe &#10;James Tuer&#10;Adam Winnik" title="The Dirt on Decomposers: Crash Course Kids #7.2">
            <a:hlinkClick r:id="rId3"/>
          </p:cNvPr>
          <p:cNvPicPr preferRelativeResize="0"/>
          <p:nvPr/>
        </p:nvPicPr>
        <p:blipFill>
          <a:blip r:embed="rId4">
            <a:alphaModFix/>
          </a:blip>
          <a:stretch>
            <a:fillRect/>
          </a:stretch>
        </p:blipFill>
        <p:spPr>
          <a:xfrm>
            <a:off x="440925" y="683125"/>
            <a:ext cx="5797574" cy="4348200"/>
          </a:xfrm>
          <a:prstGeom prst="rect">
            <a:avLst/>
          </a:prstGeom>
          <a:noFill/>
          <a:ln>
            <a:noFill/>
          </a:ln>
        </p:spPr>
      </p:pic>
      <p:pic>
        <p:nvPicPr>
          <p:cNvPr id="6" name="Picture 2" descr="Image result for pencil">
            <a:extLst>
              <a:ext uri="{FF2B5EF4-FFF2-40B4-BE49-F238E27FC236}">
                <a16:creationId xmlns:a16="http://schemas.microsoft.com/office/drawing/2014/main" id="{FE1D8FA5-E6C7-4178-8CE5-C4181539292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1658"/>
          <a:stretch/>
        </p:blipFill>
        <p:spPr bwMode="auto">
          <a:xfrm>
            <a:off x="8401722" y="17630"/>
            <a:ext cx="742278" cy="6204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51"/>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600">
                <a:solidFill>
                  <a:schemeClr val="lt1"/>
                </a:solidFill>
              </a:rPr>
              <a:t>We will explain the role of microorganisms using food chains.</a:t>
            </a:r>
            <a:endParaRPr/>
          </a:p>
        </p:txBody>
      </p:sp>
      <p:sp>
        <p:nvSpPr>
          <p:cNvPr id="306" name="Google Shape;306;p51"/>
          <p:cNvSpPr txBox="1">
            <a:spLocks noGrp="1"/>
          </p:cNvSpPr>
          <p:nvPr>
            <p:ph type="body" idx="2"/>
          </p:nvPr>
        </p:nvSpPr>
        <p:spPr>
          <a:xfrm>
            <a:off x="511600" y="2179950"/>
            <a:ext cx="6173700" cy="273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Grass </a:t>
            </a:r>
            <a:r>
              <a:rPr lang="en-GB" sz="1700" b="1">
                <a:solidFill>
                  <a:schemeClr val="dk1"/>
                </a:solidFill>
              </a:rPr>
              <a:t>→ </a:t>
            </a:r>
            <a:r>
              <a:rPr lang="en-GB" sz="1700">
                <a:solidFill>
                  <a:schemeClr val="dk1"/>
                </a:solidFill>
              </a:rPr>
              <a:t>Grasshopper </a:t>
            </a:r>
            <a:r>
              <a:rPr lang="en-GB" sz="1700" b="1">
                <a:solidFill>
                  <a:schemeClr val="dk1"/>
                </a:solidFill>
              </a:rPr>
              <a:t>→ </a:t>
            </a:r>
            <a:r>
              <a:rPr lang="en-GB" sz="1700">
                <a:solidFill>
                  <a:schemeClr val="dk1"/>
                </a:solidFill>
              </a:rPr>
              <a:t>Bird </a:t>
            </a:r>
            <a:endParaRPr sz="1700">
              <a:solidFill>
                <a:schemeClr val="dk1"/>
              </a:solidFill>
            </a:endParaRPr>
          </a:p>
          <a:p>
            <a:pPr marL="0" lvl="0" indent="0" algn="ctr" rtl="0">
              <a:spcBef>
                <a:spcPts val="1600"/>
              </a:spcBef>
              <a:spcAft>
                <a:spcPts val="0"/>
              </a:spcAft>
              <a:buNone/>
            </a:pPr>
            <a:r>
              <a:rPr lang="en-GB"/>
              <a:t>   Worm</a:t>
            </a:r>
            <a:endParaRPr/>
          </a:p>
          <a:p>
            <a:pPr marL="0" lvl="0" indent="0" algn="l" rtl="0">
              <a:spcBef>
                <a:spcPts val="1600"/>
              </a:spcBef>
              <a:spcAft>
                <a:spcPts val="1600"/>
              </a:spcAft>
              <a:buNone/>
            </a:pPr>
            <a:r>
              <a:rPr lang="en-GB"/>
              <a:t>In the example above the grasshopper eats the grass, the bird eats the grasshopper. The grasshopper and the bird both produce waste which the worm uses for nutrition and the worms waste feeds the soil which helps the grass grow.</a:t>
            </a:r>
            <a:endParaRPr/>
          </a:p>
        </p:txBody>
      </p:sp>
      <p:graphicFrame>
        <p:nvGraphicFramePr>
          <p:cNvPr id="307" name="Google Shape;307;p51"/>
          <p:cNvGraphicFramePr/>
          <p:nvPr/>
        </p:nvGraphicFramePr>
        <p:xfrm>
          <a:off x="6843525" y="1021750"/>
          <a:ext cx="2142625" cy="2712660"/>
        </p:xfrm>
        <a:graphic>
          <a:graphicData uri="http://schemas.openxmlformats.org/drawingml/2006/table">
            <a:tbl>
              <a:tblPr>
                <a:noFill/>
                <a:tableStyleId>{E3431AF5-1EF2-4FBB-B768-3E3D62D10945}</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Identify the possible detritivore from food chain below.</a:t>
                      </a: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b="1">
                          <a:latin typeface="Century Gothic"/>
                          <a:ea typeface="Century Gothic"/>
                          <a:cs typeface="Century Gothic"/>
                          <a:sym typeface="Century Gothic"/>
                        </a:rPr>
                        <a:t>Grass → Rabbit → Fox</a:t>
                      </a:r>
                      <a:endParaRPr sz="1100" b="1">
                        <a:latin typeface="Century Gothic"/>
                        <a:ea typeface="Century Gothic"/>
                        <a:cs typeface="Century Gothic"/>
                        <a:sym typeface="Century Gothic"/>
                      </a:endParaRPr>
                    </a:p>
                    <a:p>
                      <a:pPr marL="0" lvl="0" indent="0" algn="l" rtl="0">
                        <a:spcBef>
                          <a:spcPts val="0"/>
                        </a:spcBef>
                        <a:spcAft>
                          <a:spcPts val="0"/>
                        </a:spcAft>
                        <a:buNone/>
                      </a:pPr>
                      <a:endParaRPr sz="1100" b="1">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lphaLcParenR"/>
                      </a:pPr>
                      <a:r>
                        <a:rPr lang="en-GB" sz="1100">
                          <a:latin typeface="Century Gothic"/>
                          <a:ea typeface="Century Gothic"/>
                          <a:cs typeface="Century Gothic"/>
                          <a:sym typeface="Century Gothic"/>
                        </a:rPr>
                        <a:t>Mushrooms</a:t>
                      </a:r>
                      <a:endParaRPr sz="1100">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lphaLcParenR"/>
                      </a:pPr>
                      <a:r>
                        <a:rPr lang="en-GB" sz="1100">
                          <a:latin typeface="Century Gothic"/>
                          <a:ea typeface="Century Gothic"/>
                          <a:cs typeface="Century Gothic"/>
                          <a:sym typeface="Century Gothic"/>
                        </a:rPr>
                        <a:t>Bacteria</a:t>
                      </a:r>
                      <a:endParaRPr sz="1100">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lphaLcParenR"/>
                      </a:pPr>
                      <a:r>
                        <a:rPr lang="en-GB" sz="1100">
                          <a:latin typeface="Century Gothic"/>
                          <a:ea typeface="Century Gothic"/>
                          <a:cs typeface="Century Gothic"/>
                          <a:sym typeface="Century Gothic"/>
                        </a:rPr>
                        <a:t>Slug</a:t>
                      </a:r>
                      <a:endParaRPr sz="1100">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lphaLcParenR"/>
                      </a:pPr>
                      <a:r>
                        <a:rPr lang="en-GB" sz="1100">
                          <a:latin typeface="Century Gothic"/>
                          <a:ea typeface="Century Gothic"/>
                          <a:cs typeface="Century Gothic"/>
                          <a:sym typeface="Century Gothic"/>
                        </a:rPr>
                        <a:t>All of the above.</a:t>
                      </a: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Explain your answer.</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08" name="Google Shape;308;p51"/>
          <p:cNvSpPr txBox="1"/>
          <p:nvPr/>
        </p:nvSpPr>
        <p:spPr>
          <a:xfrm>
            <a:off x="451625" y="845750"/>
            <a:ext cx="6339300" cy="1102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700" b="1">
                <a:solidFill>
                  <a:srgbClr val="000000"/>
                </a:solidFill>
                <a:latin typeface="Century Gothic"/>
                <a:ea typeface="Century Gothic"/>
                <a:cs typeface="Century Gothic"/>
                <a:sym typeface="Century Gothic"/>
              </a:rPr>
              <a:t>Producers → Primary consumers → Secondary consumers </a:t>
            </a:r>
            <a:endParaRPr sz="1700" b="1">
              <a:solidFill>
                <a:srgbClr val="000000"/>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GB" sz="1700" b="1">
                <a:latin typeface="Century Gothic"/>
                <a:ea typeface="Century Gothic"/>
                <a:cs typeface="Century Gothic"/>
                <a:sym typeface="Century Gothic"/>
              </a:rPr>
              <a:t>                        </a:t>
            </a:r>
            <a:r>
              <a:rPr lang="en-GB" sz="1000" b="1">
                <a:latin typeface="Century Gothic"/>
                <a:ea typeface="Century Gothic"/>
                <a:cs typeface="Century Gothic"/>
                <a:sym typeface="Century Gothic"/>
              </a:rPr>
              <a:t>Nutrition</a:t>
            </a:r>
            <a:r>
              <a:rPr lang="en-GB" sz="1700" b="1">
                <a:latin typeface="Century Gothic"/>
                <a:ea typeface="Century Gothic"/>
                <a:cs typeface="Century Gothic"/>
                <a:sym typeface="Century Gothic"/>
              </a:rPr>
              <a:t>      </a:t>
            </a:r>
            <a:r>
              <a:rPr lang="en-GB" sz="1700" b="1">
                <a:solidFill>
                  <a:schemeClr val="dk1"/>
                </a:solidFill>
                <a:latin typeface="Century Gothic"/>
                <a:ea typeface="Century Gothic"/>
                <a:cs typeface="Century Gothic"/>
                <a:sym typeface="Century Gothic"/>
              </a:rPr>
              <a:t>Detritivore             </a:t>
            </a:r>
            <a:r>
              <a:rPr lang="en-GB" sz="1000" b="1">
                <a:solidFill>
                  <a:schemeClr val="dk1"/>
                </a:solidFill>
                <a:latin typeface="Century Gothic"/>
                <a:ea typeface="Century Gothic"/>
                <a:cs typeface="Century Gothic"/>
                <a:sym typeface="Century Gothic"/>
              </a:rPr>
              <a:t>Waste</a:t>
            </a:r>
            <a:endParaRPr sz="1000">
              <a:solidFill>
                <a:schemeClr val="dk1"/>
              </a:solidFill>
              <a:latin typeface="Century Gothic"/>
              <a:ea typeface="Century Gothic"/>
              <a:cs typeface="Century Gothic"/>
              <a:sym typeface="Century Gothic"/>
            </a:endParaRPr>
          </a:p>
          <a:p>
            <a:pPr marL="0" lvl="0" indent="0" algn="l" rtl="0">
              <a:lnSpc>
                <a:spcPct val="115000"/>
              </a:lnSpc>
              <a:spcBef>
                <a:spcPts val="1600"/>
              </a:spcBef>
              <a:spcAft>
                <a:spcPts val="1600"/>
              </a:spcAft>
              <a:buNone/>
            </a:pPr>
            <a:endParaRPr sz="1700" b="1">
              <a:latin typeface="Century Gothic"/>
              <a:ea typeface="Century Gothic"/>
              <a:cs typeface="Century Gothic"/>
              <a:sym typeface="Century Gothic"/>
            </a:endParaRPr>
          </a:p>
        </p:txBody>
      </p:sp>
      <p:cxnSp>
        <p:nvCxnSpPr>
          <p:cNvPr id="309" name="Google Shape;309;p51"/>
          <p:cNvCxnSpPr/>
          <p:nvPr/>
        </p:nvCxnSpPr>
        <p:spPr>
          <a:xfrm flipH="1">
            <a:off x="4118850" y="1225600"/>
            <a:ext cx="1034700" cy="381900"/>
          </a:xfrm>
          <a:prstGeom prst="straightConnector1">
            <a:avLst/>
          </a:prstGeom>
          <a:noFill/>
          <a:ln w="9525" cap="flat" cmpd="sng">
            <a:solidFill>
              <a:schemeClr val="dk2"/>
            </a:solidFill>
            <a:prstDash val="solid"/>
            <a:round/>
            <a:headEnd type="none" w="med" len="med"/>
            <a:tailEnd type="triangle" w="med" len="med"/>
          </a:ln>
        </p:spPr>
      </p:cxnSp>
      <p:cxnSp>
        <p:nvCxnSpPr>
          <p:cNvPr id="310" name="Google Shape;310;p51"/>
          <p:cNvCxnSpPr/>
          <p:nvPr/>
        </p:nvCxnSpPr>
        <p:spPr>
          <a:xfrm rot="10800000">
            <a:off x="1426550" y="1315900"/>
            <a:ext cx="1366200" cy="301500"/>
          </a:xfrm>
          <a:prstGeom prst="straightConnector1">
            <a:avLst/>
          </a:prstGeom>
          <a:noFill/>
          <a:ln w="9525" cap="flat" cmpd="sng">
            <a:solidFill>
              <a:schemeClr val="dk2"/>
            </a:solidFill>
            <a:prstDash val="solid"/>
            <a:round/>
            <a:headEnd type="none" w="med" len="med"/>
            <a:tailEnd type="triangle" w="med" len="med"/>
          </a:ln>
        </p:spPr>
      </p:cxnSp>
      <p:cxnSp>
        <p:nvCxnSpPr>
          <p:cNvPr id="311" name="Google Shape;311;p51"/>
          <p:cNvCxnSpPr/>
          <p:nvPr/>
        </p:nvCxnSpPr>
        <p:spPr>
          <a:xfrm>
            <a:off x="3274975" y="1155300"/>
            <a:ext cx="30000" cy="301500"/>
          </a:xfrm>
          <a:prstGeom prst="straightConnector1">
            <a:avLst/>
          </a:prstGeom>
          <a:noFill/>
          <a:ln w="9525" cap="flat" cmpd="sng">
            <a:solidFill>
              <a:schemeClr val="dk2"/>
            </a:solidFill>
            <a:prstDash val="solid"/>
            <a:round/>
            <a:headEnd type="none" w="med" len="med"/>
            <a:tailEnd type="triangle" w="med" len="med"/>
          </a:ln>
        </p:spPr>
      </p:cxnSp>
      <p:cxnSp>
        <p:nvCxnSpPr>
          <p:cNvPr id="312" name="Google Shape;312;p51"/>
          <p:cNvCxnSpPr/>
          <p:nvPr/>
        </p:nvCxnSpPr>
        <p:spPr>
          <a:xfrm>
            <a:off x="3698600" y="2549225"/>
            <a:ext cx="30000" cy="301500"/>
          </a:xfrm>
          <a:prstGeom prst="straightConnector1">
            <a:avLst/>
          </a:prstGeom>
          <a:noFill/>
          <a:ln w="9525" cap="flat" cmpd="sng">
            <a:solidFill>
              <a:schemeClr val="dk2"/>
            </a:solidFill>
            <a:prstDash val="solid"/>
            <a:round/>
            <a:headEnd type="none" w="med" len="med"/>
            <a:tailEnd type="triangle" w="med" len="med"/>
          </a:ln>
        </p:spPr>
      </p:cxnSp>
      <p:cxnSp>
        <p:nvCxnSpPr>
          <p:cNvPr id="313" name="Google Shape;313;p51"/>
          <p:cNvCxnSpPr/>
          <p:nvPr/>
        </p:nvCxnSpPr>
        <p:spPr>
          <a:xfrm flipH="1">
            <a:off x="4054600" y="2561700"/>
            <a:ext cx="827700" cy="329100"/>
          </a:xfrm>
          <a:prstGeom prst="straightConnector1">
            <a:avLst/>
          </a:prstGeom>
          <a:noFill/>
          <a:ln w="9525" cap="flat" cmpd="sng">
            <a:solidFill>
              <a:schemeClr val="dk2"/>
            </a:solidFill>
            <a:prstDash val="solid"/>
            <a:round/>
            <a:headEnd type="none" w="med" len="med"/>
            <a:tailEnd type="triangle" w="med" len="med"/>
          </a:ln>
        </p:spPr>
      </p:cxnSp>
      <p:cxnSp>
        <p:nvCxnSpPr>
          <p:cNvPr id="314" name="Google Shape;314;p51"/>
          <p:cNvCxnSpPr/>
          <p:nvPr/>
        </p:nvCxnSpPr>
        <p:spPr>
          <a:xfrm rot="10800000">
            <a:off x="2481300" y="2561825"/>
            <a:ext cx="891300" cy="2889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2"/>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600">
                <a:solidFill>
                  <a:schemeClr val="lt1"/>
                </a:solidFill>
              </a:rPr>
              <a:t>We will explain the role of microorganisms using food chains.</a:t>
            </a:r>
            <a:endParaRPr/>
          </a:p>
        </p:txBody>
      </p:sp>
      <p:sp>
        <p:nvSpPr>
          <p:cNvPr id="320" name="Google Shape;320;p52"/>
          <p:cNvSpPr/>
          <p:nvPr/>
        </p:nvSpPr>
        <p:spPr>
          <a:xfrm>
            <a:off x="552550" y="858550"/>
            <a:ext cx="6208500" cy="704700"/>
          </a:xfrm>
          <a:prstGeom prst="rect">
            <a:avLst/>
          </a:prstGeom>
          <a:noFill/>
          <a:ln w="2857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latin typeface="Century Gothic"/>
                <a:ea typeface="Century Gothic"/>
                <a:cs typeface="Century Gothic"/>
                <a:sym typeface="Century Gothic"/>
              </a:rPr>
              <a:t>Write down the food chains and add in a detritivore.</a:t>
            </a:r>
            <a:endParaRPr sz="1800">
              <a:latin typeface="Century Gothic"/>
              <a:ea typeface="Century Gothic"/>
              <a:cs typeface="Century Gothic"/>
              <a:sym typeface="Century Gothic"/>
            </a:endParaRPr>
          </a:p>
        </p:txBody>
      </p:sp>
      <p:graphicFrame>
        <p:nvGraphicFramePr>
          <p:cNvPr id="321" name="Google Shape;321;p52"/>
          <p:cNvGraphicFramePr/>
          <p:nvPr/>
        </p:nvGraphicFramePr>
        <p:xfrm>
          <a:off x="6827495" y="266050"/>
          <a:ext cx="2134475" cy="2377380"/>
        </p:xfrm>
        <a:graphic>
          <a:graphicData uri="http://schemas.openxmlformats.org/drawingml/2006/table">
            <a:tbl>
              <a:tblPr>
                <a:noFill/>
                <a:tableStyleId>{E3431AF5-1EF2-4FBB-B768-3E3D62D10945}</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HINT</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Students, remember….</a:t>
                      </a: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Detritivores are organisms such as bacteria, fungi and invertebrates (slugs and worms) which feed on dead organic material, mainly plant detritus and wastes.</a:t>
                      </a: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Arrows represent the transfer of energy in a food chain.</a:t>
                      </a:r>
                      <a:endParaRPr sz="110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22" name="Google Shape;322;p52"/>
          <p:cNvSpPr txBox="1"/>
          <p:nvPr/>
        </p:nvSpPr>
        <p:spPr>
          <a:xfrm>
            <a:off x="723300" y="1717850"/>
            <a:ext cx="5961900" cy="29637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mj-lt"/>
              <a:buAutoNum type="arabicPeriod"/>
            </a:pPr>
            <a:r>
              <a:rPr lang="en-GB" sz="1800" dirty="0">
                <a:latin typeface="Century Gothic"/>
                <a:ea typeface="Century Gothic"/>
                <a:cs typeface="Century Gothic"/>
                <a:sym typeface="Century Gothic"/>
              </a:rPr>
              <a:t>Grass is eaten by a grasshopper which is eaten by a kookaburra. The kookaburra and grasshopper both produce waste which is used as nutrition by bacteria.</a:t>
            </a:r>
            <a:endParaRPr sz="1800" dirty="0">
              <a:latin typeface="Century Gothic"/>
              <a:ea typeface="Century Gothic"/>
              <a:cs typeface="Century Gothic"/>
              <a:sym typeface="Century Gothic"/>
            </a:endParaRPr>
          </a:p>
          <a:p>
            <a:pPr marL="800100" lvl="0" indent="-342900" algn="l" rtl="0">
              <a:spcBef>
                <a:spcPts val="0"/>
              </a:spcBef>
              <a:spcAft>
                <a:spcPts val="0"/>
              </a:spcAft>
              <a:buFont typeface="+mj-lt"/>
              <a:buAutoNum type="arabicPeriod"/>
            </a:pPr>
            <a:endParaRPr sz="1800" dirty="0">
              <a:latin typeface="Century Gothic"/>
              <a:ea typeface="Century Gothic"/>
              <a:cs typeface="Century Gothic"/>
              <a:sym typeface="Century Gothic"/>
            </a:endParaRPr>
          </a:p>
          <a:p>
            <a:pPr marL="457200" lvl="0" indent="-342900" algn="l" rtl="0">
              <a:spcBef>
                <a:spcPts val="0"/>
              </a:spcBef>
              <a:spcAft>
                <a:spcPts val="0"/>
              </a:spcAft>
              <a:buSzPts val="1800"/>
              <a:buFont typeface="Century Gothic"/>
              <a:buAutoNum type="arabicPeriod"/>
            </a:pPr>
            <a:r>
              <a:rPr lang="en-GB" sz="1800" dirty="0">
                <a:latin typeface="Century Gothic"/>
                <a:ea typeface="Century Gothic"/>
                <a:cs typeface="Century Gothic"/>
                <a:sym typeface="Century Gothic"/>
              </a:rPr>
              <a:t>Apple is eaten by a mouse, mouse is eaten by eagle. The eagle and the mouse produce wastes which are broken down by worms.</a:t>
            </a:r>
            <a:endParaRPr sz="1800" dirty="0">
              <a:latin typeface="Century Gothic"/>
              <a:ea typeface="Century Gothic"/>
              <a:cs typeface="Century Gothic"/>
              <a:sym typeface="Century Gothic"/>
            </a:endParaRPr>
          </a:p>
          <a:p>
            <a:pPr marL="800100" lvl="0" indent="-342900" algn="l" rtl="0">
              <a:spcBef>
                <a:spcPts val="0"/>
              </a:spcBef>
              <a:spcAft>
                <a:spcPts val="0"/>
              </a:spcAft>
              <a:buFont typeface="+mj-lt"/>
              <a:buAutoNum type="arabicPeriod"/>
            </a:pPr>
            <a:endParaRPr sz="1800" dirty="0">
              <a:latin typeface="Century Gothic"/>
              <a:ea typeface="Century Gothic"/>
              <a:cs typeface="Century Gothic"/>
              <a:sym typeface="Century Gothic"/>
            </a:endParaRPr>
          </a:p>
          <a:p>
            <a:pPr marL="457200" lvl="0" indent="-342900" algn="l" rtl="0">
              <a:spcBef>
                <a:spcPts val="0"/>
              </a:spcBef>
              <a:spcAft>
                <a:spcPts val="0"/>
              </a:spcAft>
              <a:buSzPts val="1800"/>
              <a:buFont typeface="Century Gothic"/>
              <a:buAutoNum type="arabicPeriod"/>
            </a:pPr>
            <a:r>
              <a:rPr lang="en-GB" sz="1800" dirty="0">
                <a:latin typeface="Century Gothic"/>
                <a:ea typeface="Century Gothic"/>
                <a:cs typeface="Century Gothic"/>
                <a:sym typeface="Century Gothic"/>
              </a:rPr>
              <a:t>A rabbit eats the grass and dies. It’s dead remains are decomposed by detritivores. </a:t>
            </a:r>
            <a:endParaRPr sz="1800" dirty="0">
              <a:latin typeface="Century Gothic"/>
              <a:ea typeface="Century Gothic"/>
              <a:cs typeface="Century Gothic"/>
              <a:sym typeface="Century Gothic"/>
            </a:endParaRPr>
          </a:p>
        </p:txBody>
      </p:sp>
      <p:pic>
        <p:nvPicPr>
          <p:cNvPr id="6" name="Picture 2" descr="Image result for pencil">
            <a:extLst>
              <a:ext uri="{FF2B5EF4-FFF2-40B4-BE49-F238E27FC236}">
                <a16:creationId xmlns:a16="http://schemas.microsoft.com/office/drawing/2014/main" id="{A751DA0C-00AF-41F4-B22D-B6F4B1F7D8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658"/>
          <a:stretch/>
        </p:blipFill>
        <p:spPr bwMode="auto">
          <a:xfrm>
            <a:off x="8401722" y="17630"/>
            <a:ext cx="742278" cy="6204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197"/>
        <p:cNvGrpSpPr/>
        <p:nvPr/>
      </p:nvGrpSpPr>
      <p:grpSpPr>
        <a:xfrm>
          <a:off x="0" y="0"/>
          <a:ext cx="0" cy="0"/>
          <a:chOff x="0" y="0"/>
          <a:chExt cx="0" cy="0"/>
        </a:xfrm>
      </p:grpSpPr>
      <p:sp>
        <p:nvSpPr>
          <p:cNvPr id="198" name="Google Shape;198;p35"/>
          <p:cNvSpPr txBox="1">
            <a:spLocks noGrp="1"/>
          </p:cNvSpPr>
          <p:nvPr>
            <p:ph type="body" idx="1"/>
          </p:nvPr>
        </p:nvSpPr>
        <p:spPr>
          <a:xfrm>
            <a:off x="586550" y="243050"/>
            <a:ext cx="7986000" cy="183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Do not delete this slide.</a:t>
            </a:r>
            <a:endParaRPr b="1"/>
          </a:p>
          <a:p>
            <a:pPr marL="0" lvl="0" indent="0" algn="l" rtl="0">
              <a:spcBef>
                <a:spcPts val="1600"/>
              </a:spcBef>
              <a:spcAft>
                <a:spcPts val="0"/>
              </a:spcAft>
              <a:buNone/>
            </a:pPr>
            <a:r>
              <a:rPr lang="en-GB"/>
              <a:t>This slide is designed so that you can copy the </a:t>
            </a:r>
            <a:r>
              <a:rPr lang="en-GB" b="1"/>
              <a:t>prompt box</a:t>
            </a:r>
            <a:r>
              <a:rPr lang="en-GB"/>
              <a:t> you need and insert it into your slides.</a:t>
            </a:r>
            <a:endParaRPr/>
          </a:p>
          <a:p>
            <a:pPr marL="0" lvl="0" indent="0" algn="l" rtl="0">
              <a:spcBef>
                <a:spcPts val="1600"/>
              </a:spcBef>
              <a:spcAft>
                <a:spcPts val="1600"/>
              </a:spcAft>
              <a:buNone/>
            </a:pPr>
            <a:r>
              <a:rPr lang="en-GB"/>
              <a:t>This slide is hidden and will not be included when presenting your lesson.</a:t>
            </a:r>
            <a:endParaRPr/>
          </a:p>
        </p:txBody>
      </p:sp>
      <p:graphicFrame>
        <p:nvGraphicFramePr>
          <p:cNvPr id="199" name="Google Shape;199;p35"/>
          <p:cNvGraphicFramePr/>
          <p:nvPr/>
        </p:nvGraphicFramePr>
        <p:xfrm>
          <a:off x="2040790" y="3654050"/>
          <a:ext cx="3000000" cy="3000000"/>
        </p:xfrm>
        <a:graphic>
          <a:graphicData uri="http://schemas.openxmlformats.org/drawingml/2006/table">
            <a:tbl>
              <a:tblPr>
                <a:noFill/>
                <a:tableStyleId>{E3431AF5-1EF2-4FBB-B768-3E3D62D10945}</a:tableStyleId>
              </a:tblPr>
              <a:tblGrid>
                <a:gridCol w="2134475">
                  <a:extLst>
                    <a:ext uri="{9D8B030D-6E8A-4147-A177-3AD203B41FA5}">
                      <a16:colId xmlns:a16="http://schemas.microsoft.com/office/drawing/2014/main" val="20000"/>
                    </a:ext>
                  </a:extLst>
                </a:gridCol>
              </a:tblGrid>
              <a:tr h="320575">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TEACHER CUE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solidFill>
                      <a:srgbClr val="674EA7"/>
                    </a:solidFill>
                  </a:tcPr>
                </a:tc>
                <a:extLst>
                  <a:ext uri="{0D108BD9-81ED-4DB2-BD59-A6C34878D82A}">
                    <a16:rowId xmlns:a16="http://schemas.microsoft.com/office/drawing/2014/main" val="10000"/>
                  </a:ext>
                </a:extLst>
              </a:tr>
              <a:tr h="388025">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00" name="Google Shape;200;p35"/>
          <p:cNvGraphicFramePr/>
          <p:nvPr/>
        </p:nvGraphicFramePr>
        <p:xfrm>
          <a:off x="2040800" y="2531575"/>
          <a:ext cx="3000000" cy="3000000"/>
        </p:xfrm>
        <a:graphic>
          <a:graphicData uri="http://schemas.openxmlformats.org/drawingml/2006/table">
            <a:tbl>
              <a:tblPr>
                <a:noFill/>
                <a:tableStyleId>{E3431AF5-1EF2-4FBB-B768-3E3D62D10945}</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1 - </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01" name="Google Shape;201;p35"/>
          <p:cNvGraphicFramePr/>
          <p:nvPr/>
        </p:nvGraphicFramePr>
        <p:xfrm>
          <a:off x="586550" y="2531575"/>
          <a:ext cx="3000000" cy="3000000"/>
        </p:xfrm>
        <a:graphic>
          <a:graphicData uri="http://schemas.openxmlformats.org/drawingml/2006/table">
            <a:tbl>
              <a:tblPr>
                <a:noFill/>
                <a:tableStyleId>{E3431AF5-1EF2-4FBB-B768-3E3D62D10945}</a:tableStyleId>
              </a:tblPr>
              <a:tblGrid>
                <a:gridCol w="12245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TRACK WITH ME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202" name="Google Shape;202;p35"/>
          <p:cNvGraphicFramePr/>
          <p:nvPr/>
        </p:nvGraphicFramePr>
        <p:xfrm>
          <a:off x="586550" y="3177225"/>
          <a:ext cx="3000000" cy="3000000"/>
        </p:xfrm>
        <a:graphic>
          <a:graphicData uri="http://schemas.openxmlformats.org/drawingml/2006/table">
            <a:tbl>
              <a:tblPr>
                <a:noFill/>
                <a:tableStyleId>{E3431AF5-1EF2-4FBB-B768-3E3D62D10945}</a:tableStyleId>
              </a:tblPr>
              <a:tblGrid>
                <a:gridCol w="12245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READ WITH ME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203" name="Google Shape;203;p35"/>
          <p:cNvGraphicFramePr/>
          <p:nvPr/>
        </p:nvGraphicFramePr>
        <p:xfrm>
          <a:off x="4439730" y="3654038"/>
          <a:ext cx="3000000" cy="3000000"/>
        </p:xfrm>
        <a:graphic>
          <a:graphicData uri="http://schemas.openxmlformats.org/drawingml/2006/table">
            <a:tbl>
              <a:tblPr>
                <a:noFill/>
                <a:tableStyleId>{E3431AF5-1EF2-4FBB-B768-3E3D62D10945}</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MAKE THE CONNECTION</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Students, you already know….</a:t>
                      </a:r>
                      <a:endParaRPr sz="110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04" name="Google Shape;204;p35"/>
          <p:cNvGraphicFramePr/>
          <p:nvPr/>
        </p:nvGraphicFramePr>
        <p:xfrm>
          <a:off x="6838660" y="2531563"/>
          <a:ext cx="3000000" cy="3000000"/>
        </p:xfrm>
        <a:graphic>
          <a:graphicData uri="http://schemas.openxmlformats.org/drawingml/2006/table">
            <a:tbl>
              <a:tblPr>
                <a:noFill/>
                <a:tableStyleId>{E3431AF5-1EF2-4FBB-B768-3E3D62D10945}</a:tableStyleId>
              </a:tblPr>
              <a:tblGrid>
                <a:gridCol w="2142625">
                  <a:extLst>
                    <a:ext uri="{9D8B030D-6E8A-4147-A177-3AD203B41FA5}">
                      <a16:colId xmlns:a16="http://schemas.microsoft.com/office/drawing/2014/main" val="20000"/>
                    </a:ext>
                  </a:extLst>
                </a:gridCol>
              </a:tblGrid>
              <a:tr h="22985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86150">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05" name="Google Shape;205;p35"/>
          <p:cNvGraphicFramePr/>
          <p:nvPr/>
        </p:nvGraphicFramePr>
        <p:xfrm>
          <a:off x="4439720" y="2531575"/>
          <a:ext cx="3000000" cy="3000000"/>
        </p:xfrm>
        <a:graphic>
          <a:graphicData uri="http://schemas.openxmlformats.org/drawingml/2006/table">
            <a:tbl>
              <a:tblPr>
                <a:noFill/>
                <a:tableStyleId>{E3431AF5-1EF2-4FBB-B768-3E3D62D10945}</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HINT</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Students, remember….</a:t>
                      </a:r>
                      <a:endParaRPr sz="110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06" name="Google Shape;206;p35"/>
          <p:cNvGraphicFramePr/>
          <p:nvPr/>
        </p:nvGraphicFramePr>
        <p:xfrm>
          <a:off x="6838650" y="3654050"/>
          <a:ext cx="3000000" cy="3000000"/>
        </p:xfrm>
        <a:graphic>
          <a:graphicData uri="http://schemas.openxmlformats.org/drawingml/2006/table">
            <a:tbl>
              <a:tblPr>
                <a:noFill/>
                <a:tableStyleId>{E3431AF5-1EF2-4FBB-B768-3E3D62D10945}</a:tableStyleId>
              </a:tblPr>
              <a:tblGrid>
                <a:gridCol w="2142625">
                  <a:extLst>
                    <a:ext uri="{9D8B030D-6E8A-4147-A177-3AD203B41FA5}">
                      <a16:colId xmlns:a16="http://schemas.microsoft.com/office/drawing/2014/main" val="20000"/>
                    </a:ext>
                  </a:extLst>
                </a:gridCol>
              </a:tblGrid>
              <a:tr h="308975">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EXTENSION</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FA8DC"/>
                      </a:solidFill>
                      <a:prstDash val="solid"/>
                      <a:round/>
                      <a:headEnd type="none" w="sm" len="sm"/>
                      <a:tailEnd type="none" w="sm" len="sm"/>
                    </a:lnL>
                    <a:lnR w="9525" cap="flat" cmpd="sng">
                      <a:solidFill>
                        <a:srgbClr val="6FA8DC"/>
                      </a:solidFill>
                      <a:prstDash val="solid"/>
                      <a:round/>
                      <a:headEnd type="none" w="sm" len="sm"/>
                      <a:tailEnd type="none" w="sm" len="sm"/>
                    </a:lnR>
                    <a:lnT w="9525" cap="flat" cmpd="sng">
                      <a:solidFill>
                        <a:srgbClr val="6FA8DC"/>
                      </a:solidFill>
                      <a:prstDash val="solid"/>
                      <a:round/>
                      <a:headEnd type="none" w="sm" len="sm"/>
                      <a:tailEnd type="none" w="sm" len="sm"/>
                    </a:lnT>
                    <a:lnB w="9525" cap="flat" cmpd="sng">
                      <a:solidFill>
                        <a:srgbClr val="6FA8DC"/>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433350">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6FA8DC"/>
                      </a:solidFill>
                      <a:prstDash val="solid"/>
                      <a:round/>
                      <a:headEnd type="none" w="sm" len="sm"/>
                      <a:tailEnd type="none" w="sm" len="sm"/>
                    </a:lnL>
                    <a:lnR w="9525" cap="flat" cmpd="sng">
                      <a:solidFill>
                        <a:srgbClr val="6FA8DC"/>
                      </a:solidFill>
                      <a:prstDash val="solid"/>
                      <a:round/>
                      <a:headEnd type="none" w="sm" len="sm"/>
                      <a:tailEnd type="none" w="sm" len="sm"/>
                    </a:lnR>
                    <a:lnT w="9525" cap="flat" cmpd="sng">
                      <a:solidFill>
                        <a:srgbClr val="6FA8DC"/>
                      </a:solidFill>
                      <a:prstDash val="solid"/>
                      <a:round/>
                      <a:headEnd type="none" w="sm" len="sm"/>
                      <a:tailEnd type="none" w="sm" len="sm"/>
                    </a:lnT>
                    <a:lnB w="9525" cap="flat" cmpd="sng">
                      <a:solidFill>
                        <a:srgbClr val="6FA8D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53"/>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600">
                <a:solidFill>
                  <a:schemeClr val="lt1"/>
                </a:solidFill>
              </a:rPr>
              <a:t>We will explain the role of microorganisms using food chains.</a:t>
            </a:r>
            <a:endParaRPr/>
          </a:p>
        </p:txBody>
      </p:sp>
      <p:sp>
        <p:nvSpPr>
          <p:cNvPr id="328" name="Google Shape;328;p53"/>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Detritivores recycle important nutrients in our ecosystem.</a:t>
            </a:r>
            <a:endParaRPr/>
          </a:p>
          <a:p>
            <a:pPr marL="0" lvl="0" indent="0" algn="l" rtl="0">
              <a:spcBef>
                <a:spcPts val="1600"/>
              </a:spcBef>
              <a:spcAft>
                <a:spcPts val="0"/>
              </a:spcAft>
              <a:buNone/>
            </a:pPr>
            <a:r>
              <a:rPr lang="en-GB"/>
              <a:t>By the detritivores using the other organisms wastes as nutrition, it prevents the dead organisms from piling up. </a:t>
            </a:r>
            <a:endParaRPr/>
          </a:p>
          <a:p>
            <a:pPr marL="0" lvl="0" indent="0" algn="l" rtl="0">
              <a:spcBef>
                <a:spcPts val="1600"/>
              </a:spcBef>
              <a:spcAft>
                <a:spcPts val="0"/>
              </a:spcAft>
              <a:buNone/>
            </a:pPr>
            <a:r>
              <a:rPr lang="en-GB"/>
              <a:t>Mushrooms (fungi) are detritivores. They get the nutrients they need by feeding on dead things, such as rotting logs.</a:t>
            </a: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graphicFrame>
        <p:nvGraphicFramePr>
          <p:cNvPr id="329" name="Google Shape;329;p53"/>
          <p:cNvGraphicFramePr/>
          <p:nvPr/>
        </p:nvGraphicFramePr>
        <p:xfrm>
          <a:off x="6685300" y="852700"/>
          <a:ext cx="2142625" cy="1203900"/>
        </p:xfrm>
        <a:graphic>
          <a:graphicData uri="http://schemas.openxmlformats.org/drawingml/2006/table">
            <a:tbl>
              <a:tblPr>
                <a:noFill/>
                <a:tableStyleId>{E3431AF5-1EF2-4FBB-B768-3E3D62D10945}</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What is the role of a detritivore in the food chain?</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4"/>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600">
                <a:solidFill>
                  <a:schemeClr val="lt1"/>
                </a:solidFill>
              </a:rPr>
              <a:t>We will explain the role of microorganisms using food chains.</a:t>
            </a:r>
            <a:endParaRPr/>
          </a:p>
        </p:txBody>
      </p:sp>
      <p:sp>
        <p:nvSpPr>
          <p:cNvPr id="335" name="Google Shape;335;p54"/>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b="1">
                <a:solidFill>
                  <a:schemeClr val="dk1"/>
                </a:solidFill>
              </a:rPr>
              <a:t>Detritivores</a:t>
            </a:r>
            <a:r>
              <a:rPr lang="en-GB">
                <a:solidFill>
                  <a:schemeClr val="dk1"/>
                </a:solidFill>
              </a:rPr>
              <a:t> are organisms such as bacteria, fungi and invertebrates (slugs and worms) which feed on dead material, mainly plant detritus₁ and waste material. </a:t>
            </a:r>
            <a:endParaRPr>
              <a:solidFill>
                <a:schemeClr val="dk1"/>
              </a:solidFill>
            </a:endParaRPr>
          </a:p>
          <a:p>
            <a:pPr marL="0" lvl="0" indent="0" algn="l" rtl="0">
              <a:spcBef>
                <a:spcPts val="1600"/>
              </a:spcBef>
              <a:spcAft>
                <a:spcPts val="0"/>
              </a:spcAft>
              <a:buNone/>
            </a:pPr>
            <a:r>
              <a:rPr lang="en-GB">
                <a:solidFill>
                  <a:schemeClr val="dk1"/>
                </a:solidFill>
              </a:rPr>
              <a:t>Detritivores such as bacteria and some fungi are </a:t>
            </a:r>
            <a:r>
              <a:rPr lang="en-GB" b="1">
                <a:solidFill>
                  <a:schemeClr val="dk1"/>
                </a:solidFill>
              </a:rPr>
              <a:t>microorganisms₂.</a:t>
            </a:r>
            <a:endParaRPr b="1">
              <a:solidFill>
                <a:schemeClr val="dk1"/>
              </a:solidFill>
            </a:endParaRPr>
          </a:p>
          <a:p>
            <a:pPr marL="0" lvl="0" indent="0" algn="l" rtl="0">
              <a:spcBef>
                <a:spcPts val="1600"/>
              </a:spcBef>
              <a:spcAft>
                <a:spcPts val="0"/>
              </a:spcAft>
              <a:buNone/>
            </a:pPr>
            <a:r>
              <a:rPr lang="en-GB">
                <a:solidFill>
                  <a:schemeClr val="dk1"/>
                </a:solidFill>
              </a:rPr>
              <a:t>When another organism eats a detritivore, the nutrients once again become part of the food chain. </a:t>
            </a:r>
            <a:endParaRPr>
              <a:solidFill>
                <a:schemeClr val="dk1"/>
              </a:solidFill>
            </a:endParaRPr>
          </a:p>
          <a:p>
            <a:pPr marL="0" lvl="0" indent="0" algn="l" rtl="0">
              <a:spcBef>
                <a:spcPts val="1600"/>
              </a:spcBef>
              <a:spcAft>
                <a:spcPts val="0"/>
              </a:spcAft>
              <a:buNone/>
            </a:pPr>
            <a:endParaRPr b="1">
              <a:solidFill>
                <a:schemeClr val="dk1"/>
              </a:solidFill>
            </a:endParaRPr>
          </a:p>
          <a:p>
            <a:pPr marL="0" lvl="0" indent="0" algn="l" rtl="0">
              <a:spcBef>
                <a:spcPts val="1600"/>
              </a:spcBef>
              <a:spcAft>
                <a:spcPts val="1600"/>
              </a:spcAft>
              <a:buClr>
                <a:schemeClr val="dk1"/>
              </a:buClr>
              <a:buSzPts val="1100"/>
              <a:buFont typeface="Arial"/>
              <a:buNone/>
            </a:pPr>
            <a:endParaRPr b="1">
              <a:solidFill>
                <a:schemeClr val="dk1"/>
              </a:solidFill>
            </a:endParaRPr>
          </a:p>
        </p:txBody>
      </p:sp>
      <p:graphicFrame>
        <p:nvGraphicFramePr>
          <p:cNvPr id="336" name="Google Shape;336;p54"/>
          <p:cNvGraphicFramePr/>
          <p:nvPr/>
        </p:nvGraphicFramePr>
        <p:xfrm>
          <a:off x="6685300" y="852700"/>
          <a:ext cx="2142625" cy="914330"/>
        </p:xfrm>
        <a:graphic>
          <a:graphicData uri="http://schemas.openxmlformats.org/drawingml/2006/table">
            <a:tbl>
              <a:tblPr>
                <a:noFill/>
                <a:tableStyleId>{E3431AF5-1EF2-4FBB-B768-3E3D62D10945}</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What is a microorganism?</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337" name="Google Shape;337;p54"/>
          <p:cNvGraphicFramePr/>
          <p:nvPr/>
        </p:nvGraphicFramePr>
        <p:xfrm>
          <a:off x="6689375" y="3206950"/>
          <a:ext cx="2134475" cy="1203900"/>
        </p:xfrm>
        <a:graphic>
          <a:graphicData uri="http://schemas.openxmlformats.org/drawingml/2006/table">
            <a:tbl>
              <a:tblPr>
                <a:noFill/>
                <a:tableStyleId>{E3431AF5-1EF2-4FBB-B768-3E3D62D10945}</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1- waste or debris of any kind.</a:t>
                      </a: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2- organisms that can only be seen with a microscope.</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5"/>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600">
                <a:solidFill>
                  <a:schemeClr val="lt1"/>
                </a:solidFill>
              </a:rPr>
              <a:t>We will explain the role of microorganisms using food chains.</a:t>
            </a:r>
            <a:endParaRPr/>
          </a:p>
        </p:txBody>
      </p:sp>
      <p:sp>
        <p:nvSpPr>
          <p:cNvPr id="343" name="Google Shape;343;p55"/>
          <p:cNvSpPr txBox="1">
            <a:spLocks noGrp="1"/>
          </p:cNvSpPr>
          <p:nvPr>
            <p:ph type="body" idx="2"/>
          </p:nvPr>
        </p:nvSpPr>
        <p:spPr>
          <a:xfrm>
            <a:off x="552550" y="1937350"/>
            <a:ext cx="6173700" cy="2981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GB"/>
              <a:t>What is a microorganism?</a:t>
            </a:r>
            <a:endParaRPr/>
          </a:p>
          <a:p>
            <a:pPr marL="457200" lvl="0" indent="-342900" algn="l" rtl="0">
              <a:spcBef>
                <a:spcPts val="0"/>
              </a:spcBef>
              <a:spcAft>
                <a:spcPts val="0"/>
              </a:spcAft>
              <a:buSzPts val="1800"/>
              <a:buAutoNum type="arabicPeriod"/>
            </a:pPr>
            <a:r>
              <a:rPr lang="en-GB"/>
              <a:t>What is a detritivore?</a:t>
            </a:r>
            <a:endParaRPr/>
          </a:p>
          <a:p>
            <a:pPr marL="457200" lvl="0" indent="-342900" algn="l" rtl="0">
              <a:spcBef>
                <a:spcPts val="0"/>
              </a:spcBef>
              <a:spcAft>
                <a:spcPts val="0"/>
              </a:spcAft>
              <a:buSzPts val="1800"/>
              <a:buAutoNum type="arabicPeriod"/>
            </a:pPr>
            <a:r>
              <a:rPr lang="en-GB"/>
              <a:t>How does a detritivore help recycle energy in our ecosystem?</a:t>
            </a:r>
            <a:endParaRPr/>
          </a:p>
          <a:p>
            <a:pPr marL="457200" lvl="0" indent="-342900" algn="l" rtl="0">
              <a:spcBef>
                <a:spcPts val="0"/>
              </a:spcBef>
              <a:spcAft>
                <a:spcPts val="0"/>
              </a:spcAft>
              <a:buSzPts val="1800"/>
              <a:buAutoNum type="arabicPeriod"/>
            </a:pPr>
            <a:r>
              <a:rPr lang="en-GB"/>
              <a:t>Draw two examples of food chains that include a detritivore.</a:t>
            </a:r>
            <a:endParaRPr/>
          </a:p>
        </p:txBody>
      </p:sp>
      <p:sp>
        <p:nvSpPr>
          <p:cNvPr id="344" name="Google Shape;344;p55"/>
          <p:cNvSpPr/>
          <p:nvPr/>
        </p:nvSpPr>
        <p:spPr>
          <a:xfrm>
            <a:off x="552550" y="858555"/>
            <a:ext cx="5896800" cy="979800"/>
          </a:xfrm>
          <a:prstGeom prst="rect">
            <a:avLst/>
          </a:prstGeom>
          <a:noFill/>
          <a:ln w="2857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latin typeface="Century Gothic"/>
                <a:ea typeface="Century Gothic"/>
                <a:cs typeface="Century Gothic"/>
                <a:sym typeface="Century Gothic"/>
              </a:rPr>
              <a:t>In your workbook answer the following questions using full sentence answers.</a:t>
            </a:r>
            <a:endParaRPr sz="1800">
              <a:latin typeface="Century Gothic"/>
              <a:ea typeface="Century Gothic"/>
              <a:cs typeface="Century Gothic"/>
              <a:sym typeface="Century Gothic"/>
            </a:endParaRPr>
          </a:p>
        </p:txBody>
      </p:sp>
      <p:graphicFrame>
        <p:nvGraphicFramePr>
          <p:cNvPr id="345" name="Google Shape;345;p55"/>
          <p:cNvGraphicFramePr/>
          <p:nvPr/>
        </p:nvGraphicFramePr>
        <p:xfrm>
          <a:off x="6787320" y="1207900"/>
          <a:ext cx="2134475" cy="2880300"/>
        </p:xfrm>
        <a:graphic>
          <a:graphicData uri="http://schemas.openxmlformats.org/drawingml/2006/table">
            <a:tbl>
              <a:tblPr>
                <a:noFill/>
                <a:tableStyleId>{E3431AF5-1EF2-4FBB-B768-3E3D62D10945}</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HINT</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Students, remember….</a:t>
                      </a: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A microorganism is an </a:t>
                      </a:r>
                      <a:r>
                        <a:rPr lang="en-GB" sz="1100">
                          <a:solidFill>
                            <a:schemeClr val="dk1"/>
                          </a:solidFill>
                          <a:latin typeface="Century Gothic"/>
                          <a:ea typeface="Century Gothic"/>
                          <a:cs typeface="Century Gothic"/>
                          <a:sym typeface="Century Gothic"/>
                        </a:rPr>
                        <a:t>organism that can only be seen with a microscope.</a:t>
                      </a:r>
                      <a:endParaRPr sz="1100">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sz="1100">
                        <a:solidFill>
                          <a:schemeClr val="dk1"/>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GB" sz="1100">
                          <a:solidFill>
                            <a:schemeClr val="dk1"/>
                          </a:solidFill>
                          <a:latin typeface="Century Gothic"/>
                          <a:ea typeface="Century Gothic"/>
                          <a:cs typeface="Century Gothic"/>
                          <a:sym typeface="Century Gothic"/>
                        </a:rPr>
                        <a:t>Detritivores are organisms such as bacteria, fungi and invertebrates (slugs and worms) which feed on dead organic material, mainly plant detritus and wastes.</a:t>
                      </a:r>
                      <a:endParaRPr sz="1100">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sz="1100">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sz="1100">
                        <a:solidFill>
                          <a:schemeClr val="dk1"/>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346" name="Google Shape;346;p55"/>
          <p:cNvPicPr preferRelativeResize="0"/>
          <p:nvPr/>
        </p:nvPicPr>
        <p:blipFill>
          <a:blip r:embed="rId3">
            <a:alphaModFix/>
          </a:blip>
          <a:stretch>
            <a:fillRect/>
          </a:stretch>
        </p:blipFill>
        <p:spPr>
          <a:xfrm>
            <a:off x="3443500" y="3665100"/>
            <a:ext cx="1590576" cy="1192926"/>
          </a:xfrm>
          <a:prstGeom prst="rect">
            <a:avLst/>
          </a:prstGeom>
          <a:noFill/>
          <a:ln>
            <a:noFill/>
          </a:ln>
        </p:spPr>
      </p:pic>
      <p:pic>
        <p:nvPicPr>
          <p:cNvPr id="7" name="Picture 2" descr="Image result for pencil">
            <a:extLst>
              <a:ext uri="{FF2B5EF4-FFF2-40B4-BE49-F238E27FC236}">
                <a16:creationId xmlns:a16="http://schemas.microsoft.com/office/drawing/2014/main" id="{80751F96-6017-4213-816C-10BCEEF72ED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1658"/>
          <a:stretch/>
        </p:blipFill>
        <p:spPr bwMode="auto">
          <a:xfrm>
            <a:off x="8401722" y="17630"/>
            <a:ext cx="742278" cy="6204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6"/>
          <p:cNvSpPr txBox="1">
            <a:spLocks noGrp="1"/>
          </p:cNvSpPr>
          <p:nvPr>
            <p:ph type="body" idx="1"/>
          </p:nvPr>
        </p:nvSpPr>
        <p:spPr>
          <a:xfrm>
            <a:off x="497975" y="2892375"/>
            <a:ext cx="5198100" cy="20124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Clr>
                <a:schemeClr val="dk1"/>
              </a:buClr>
              <a:buSzPts val="1800"/>
              <a:buChar char="●"/>
            </a:pPr>
            <a:r>
              <a:rPr lang="en-GB">
                <a:solidFill>
                  <a:schemeClr val="dk1"/>
                </a:solidFill>
              </a:rPr>
              <a:t>We will define microorganism.</a:t>
            </a:r>
            <a:endParaRPr>
              <a:solidFill>
                <a:schemeClr val="dk1"/>
              </a:solidFill>
            </a:endParaRPr>
          </a:p>
          <a:p>
            <a:pPr marL="457200" lvl="0" indent="-342900" algn="l" rtl="0">
              <a:spcBef>
                <a:spcPts val="0"/>
              </a:spcBef>
              <a:spcAft>
                <a:spcPts val="0"/>
              </a:spcAft>
              <a:buClr>
                <a:schemeClr val="dk1"/>
              </a:buClr>
              <a:buSzPts val="1800"/>
              <a:buChar char="●"/>
            </a:pPr>
            <a:r>
              <a:rPr lang="en-GB">
                <a:solidFill>
                  <a:schemeClr val="dk1"/>
                </a:solidFill>
              </a:rPr>
              <a:t>We will define detritivore.</a:t>
            </a:r>
            <a:endParaRPr>
              <a:solidFill>
                <a:schemeClr val="dk1"/>
              </a:solidFill>
            </a:endParaRPr>
          </a:p>
          <a:p>
            <a:pPr marL="457200" lvl="0" indent="-342900" algn="l" rtl="0">
              <a:spcBef>
                <a:spcPts val="0"/>
              </a:spcBef>
              <a:spcAft>
                <a:spcPts val="0"/>
              </a:spcAft>
              <a:buClr>
                <a:schemeClr val="dk1"/>
              </a:buClr>
              <a:buSzPts val="1800"/>
              <a:buChar char="●"/>
            </a:pPr>
            <a:r>
              <a:rPr lang="en-GB">
                <a:solidFill>
                  <a:schemeClr val="dk1"/>
                </a:solidFill>
              </a:rPr>
              <a:t>We will explain how microorganisms and detritivores recycle energy and matter within an ecosystem.</a:t>
            </a:r>
            <a:endParaRPr/>
          </a:p>
        </p:txBody>
      </p:sp>
      <p:sp>
        <p:nvSpPr>
          <p:cNvPr id="352" name="Google Shape;352;p56"/>
          <p:cNvSpPr txBox="1">
            <a:spLocks noGrp="1"/>
          </p:cNvSpPr>
          <p:nvPr>
            <p:ph type="title"/>
          </p:nvPr>
        </p:nvSpPr>
        <p:spPr>
          <a:xfrm>
            <a:off x="532075" y="477525"/>
            <a:ext cx="5061600" cy="183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GB" sz="3500"/>
              <a:t>We will explain the role of microorganisms using food chains.</a:t>
            </a:r>
            <a:endParaRPr sz="3500"/>
          </a:p>
        </p:txBody>
      </p:sp>
      <p:graphicFrame>
        <p:nvGraphicFramePr>
          <p:cNvPr id="353" name="Google Shape;353;p56"/>
          <p:cNvGraphicFramePr/>
          <p:nvPr/>
        </p:nvGraphicFramePr>
        <p:xfrm>
          <a:off x="6793300" y="4154275"/>
          <a:ext cx="3000000" cy="3000000"/>
        </p:xfrm>
        <a:graphic>
          <a:graphicData uri="http://schemas.openxmlformats.org/drawingml/2006/table">
            <a:tbl>
              <a:tblPr>
                <a:noFill/>
                <a:tableStyleId>{E3431AF5-1EF2-4FBB-B768-3E3D62D10945}</a:tableStyleId>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Check Success Criteria.</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6"/>
          <p:cNvSpPr txBox="1"/>
          <p:nvPr/>
        </p:nvSpPr>
        <p:spPr>
          <a:xfrm>
            <a:off x="679625" y="684850"/>
            <a:ext cx="5805300" cy="364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1"/>
                </a:solidFill>
                <a:latin typeface="Century Gothic"/>
                <a:ea typeface="Century Gothic"/>
                <a:cs typeface="Century Gothic"/>
                <a:sym typeface="Century Gothic"/>
              </a:rPr>
              <a:t>Write down the food chains.</a:t>
            </a:r>
            <a:endParaRPr sz="1800">
              <a:solidFill>
                <a:schemeClr val="dk1"/>
              </a:solidFill>
              <a:latin typeface="Century Gothic"/>
              <a:ea typeface="Century Gothic"/>
              <a:cs typeface="Century Gothic"/>
              <a:sym typeface="Century Gothic"/>
            </a:endParaRPr>
          </a:p>
          <a:p>
            <a:pPr marL="457200" lvl="0" indent="-336550" algn="l" rtl="0">
              <a:lnSpc>
                <a:spcPct val="115000"/>
              </a:lnSpc>
              <a:spcBef>
                <a:spcPts val="1000"/>
              </a:spcBef>
              <a:spcAft>
                <a:spcPts val="0"/>
              </a:spcAft>
              <a:buClr>
                <a:schemeClr val="dk1"/>
              </a:buClr>
              <a:buSzPts val="1700"/>
              <a:buFont typeface="Century Gothic"/>
              <a:buAutoNum type="arabicPeriod"/>
            </a:pPr>
            <a:r>
              <a:rPr lang="en-GB" sz="1700" b="1">
                <a:solidFill>
                  <a:schemeClr val="dk1"/>
                </a:solidFill>
                <a:latin typeface="Century Gothic"/>
                <a:ea typeface="Century Gothic"/>
                <a:cs typeface="Century Gothic"/>
                <a:sym typeface="Century Gothic"/>
              </a:rPr>
              <a:t>Grass</a:t>
            </a:r>
            <a:r>
              <a:rPr lang="en-GB" sz="1700">
                <a:solidFill>
                  <a:schemeClr val="dk1"/>
                </a:solidFill>
                <a:latin typeface="Century Gothic"/>
                <a:ea typeface="Century Gothic"/>
                <a:cs typeface="Century Gothic"/>
                <a:sym typeface="Century Gothic"/>
              </a:rPr>
              <a:t> is eaten by </a:t>
            </a:r>
            <a:r>
              <a:rPr lang="en-GB" sz="1700" b="1">
                <a:solidFill>
                  <a:schemeClr val="dk1"/>
                </a:solidFill>
                <a:latin typeface="Century Gothic"/>
                <a:ea typeface="Century Gothic"/>
                <a:cs typeface="Century Gothic"/>
                <a:sym typeface="Century Gothic"/>
              </a:rPr>
              <a:t>rabbits</a:t>
            </a:r>
            <a:r>
              <a:rPr lang="en-GB" sz="1700">
                <a:solidFill>
                  <a:schemeClr val="dk1"/>
                </a:solidFill>
                <a:latin typeface="Century Gothic"/>
                <a:ea typeface="Century Gothic"/>
                <a:cs typeface="Century Gothic"/>
                <a:sym typeface="Century Gothic"/>
              </a:rPr>
              <a:t> which are eaten by </a:t>
            </a:r>
            <a:r>
              <a:rPr lang="en-GB" sz="1700" b="1">
                <a:solidFill>
                  <a:schemeClr val="dk1"/>
                </a:solidFill>
                <a:latin typeface="Century Gothic"/>
                <a:ea typeface="Century Gothic"/>
                <a:cs typeface="Century Gothic"/>
                <a:sym typeface="Century Gothic"/>
              </a:rPr>
              <a:t>owls.</a:t>
            </a:r>
            <a:endParaRPr sz="1700" b="1">
              <a:solidFill>
                <a:schemeClr val="dk1"/>
              </a:solidFill>
              <a:latin typeface="Century Gothic"/>
              <a:ea typeface="Century Gothic"/>
              <a:cs typeface="Century Gothic"/>
              <a:sym typeface="Century Gothic"/>
            </a:endParaRPr>
          </a:p>
          <a:p>
            <a:pPr marL="457200" lvl="0" indent="-336550" algn="l" rtl="0">
              <a:lnSpc>
                <a:spcPct val="115000"/>
              </a:lnSpc>
              <a:spcBef>
                <a:spcPts val="1000"/>
              </a:spcBef>
              <a:spcAft>
                <a:spcPts val="0"/>
              </a:spcAft>
              <a:buClr>
                <a:schemeClr val="dk1"/>
              </a:buClr>
              <a:buSzPts val="1700"/>
              <a:buFont typeface="Century Gothic"/>
              <a:buAutoNum type="arabicPeriod"/>
            </a:pPr>
            <a:r>
              <a:rPr lang="en-GB" sz="1700">
                <a:solidFill>
                  <a:schemeClr val="dk1"/>
                </a:solidFill>
                <a:latin typeface="Century Gothic"/>
                <a:ea typeface="Century Gothic"/>
                <a:cs typeface="Century Gothic"/>
                <a:sym typeface="Century Gothic"/>
              </a:rPr>
              <a:t>Plankton is eaten by shrimp which are eaten by fish.</a:t>
            </a:r>
            <a:endParaRPr sz="1700">
              <a:solidFill>
                <a:schemeClr val="dk1"/>
              </a:solidFill>
              <a:latin typeface="Century Gothic"/>
              <a:ea typeface="Century Gothic"/>
              <a:cs typeface="Century Gothic"/>
              <a:sym typeface="Century Gothic"/>
            </a:endParaRPr>
          </a:p>
          <a:p>
            <a:pPr marL="457200" lvl="0" indent="-336550" algn="l" rtl="0">
              <a:lnSpc>
                <a:spcPct val="115000"/>
              </a:lnSpc>
              <a:spcBef>
                <a:spcPts val="1600"/>
              </a:spcBef>
              <a:spcAft>
                <a:spcPts val="1600"/>
              </a:spcAft>
              <a:buClr>
                <a:schemeClr val="dk1"/>
              </a:buClr>
              <a:buSzPts val="1700"/>
              <a:buFont typeface="Century Gothic"/>
              <a:buAutoNum type="arabicPeriod"/>
            </a:pPr>
            <a:r>
              <a:rPr lang="en-GB" sz="1700">
                <a:solidFill>
                  <a:schemeClr val="dk1"/>
                </a:solidFill>
                <a:latin typeface="Century Gothic"/>
                <a:ea typeface="Century Gothic"/>
                <a:cs typeface="Century Gothic"/>
                <a:sym typeface="Century Gothic"/>
              </a:rPr>
              <a:t>Kelp is eaten by snails which are eaten by mackerel.</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7"/>
          <p:cNvSpPr txBox="1">
            <a:spLocks noGrp="1"/>
          </p:cNvSpPr>
          <p:nvPr>
            <p:ph type="body" idx="1"/>
          </p:nvPr>
        </p:nvSpPr>
        <p:spPr>
          <a:xfrm>
            <a:off x="499650" y="566200"/>
            <a:ext cx="8457300" cy="409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a:t>Repeat the opposite word/phrase.</a:t>
            </a:r>
            <a:endParaRPr sz="2400"/>
          </a:p>
          <a:p>
            <a:pPr marL="0" lvl="0" indent="0" algn="l" rtl="0">
              <a:spcBef>
                <a:spcPts val="1600"/>
              </a:spcBef>
              <a:spcAft>
                <a:spcPts val="0"/>
              </a:spcAft>
              <a:buNone/>
            </a:pPr>
            <a:r>
              <a:rPr lang="en-GB" sz="4800"/>
              <a:t>ORGANISM</a:t>
            </a:r>
            <a:endParaRPr sz="4800"/>
          </a:p>
          <a:p>
            <a:pPr marL="0" lvl="0" indent="0" algn="r" rtl="0">
              <a:spcBef>
                <a:spcPts val="0"/>
              </a:spcBef>
              <a:spcAft>
                <a:spcPts val="1600"/>
              </a:spcAft>
              <a:buNone/>
            </a:pPr>
            <a:r>
              <a:rPr lang="en-GB" sz="4800">
                <a:solidFill>
                  <a:srgbClr val="0B5394"/>
                </a:solidFill>
              </a:rPr>
              <a:t>LIVING THING</a:t>
            </a:r>
            <a:endParaRPr sz="4800">
              <a:solidFill>
                <a:srgbClr val="0B5394"/>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8"/>
          <p:cNvSpPr txBox="1">
            <a:spLocks noGrp="1"/>
          </p:cNvSpPr>
          <p:nvPr>
            <p:ph type="body" idx="1"/>
          </p:nvPr>
        </p:nvSpPr>
        <p:spPr>
          <a:xfrm>
            <a:off x="499650" y="566200"/>
            <a:ext cx="8457300" cy="409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a:t>Repeat the opposite word/phrase.</a:t>
            </a:r>
            <a:endParaRPr sz="2400"/>
          </a:p>
          <a:p>
            <a:pPr marL="0" lvl="0" indent="0" algn="l" rtl="0">
              <a:spcBef>
                <a:spcPts val="1600"/>
              </a:spcBef>
              <a:spcAft>
                <a:spcPts val="0"/>
              </a:spcAft>
              <a:buNone/>
            </a:pPr>
            <a:r>
              <a:rPr lang="en-GB" sz="4800"/>
              <a:t>CLASSIFICATION</a:t>
            </a:r>
            <a:endParaRPr sz="4800"/>
          </a:p>
          <a:p>
            <a:pPr marL="0" lvl="0" indent="0" algn="r" rtl="0">
              <a:spcBef>
                <a:spcPts val="0"/>
              </a:spcBef>
              <a:spcAft>
                <a:spcPts val="1600"/>
              </a:spcAft>
              <a:buNone/>
            </a:pPr>
            <a:r>
              <a:rPr lang="en-GB" sz="3600">
                <a:solidFill>
                  <a:srgbClr val="0B5394"/>
                </a:solidFill>
              </a:rPr>
              <a:t>SORTING BY CHARACTERISTICS</a:t>
            </a:r>
            <a:endParaRPr sz="3600">
              <a:solidFill>
                <a:srgbClr val="0B5394"/>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9"/>
          <p:cNvSpPr txBox="1">
            <a:spLocks noGrp="1"/>
          </p:cNvSpPr>
          <p:nvPr>
            <p:ph type="body" idx="1"/>
          </p:nvPr>
        </p:nvSpPr>
        <p:spPr>
          <a:xfrm>
            <a:off x="499650" y="566200"/>
            <a:ext cx="8457300" cy="409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a:t>Repeat the opposite word/phrase.</a:t>
            </a:r>
            <a:endParaRPr sz="2400"/>
          </a:p>
          <a:p>
            <a:pPr marL="0" lvl="0" indent="0" algn="l" rtl="0">
              <a:spcBef>
                <a:spcPts val="1600"/>
              </a:spcBef>
              <a:spcAft>
                <a:spcPts val="0"/>
              </a:spcAft>
              <a:buNone/>
            </a:pPr>
            <a:r>
              <a:rPr lang="en-GB" sz="4800"/>
              <a:t>VERTEBRATE</a:t>
            </a:r>
            <a:endParaRPr sz="4800"/>
          </a:p>
          <a:p>
            <a:pPr marL="0" lvl="0" indent="0" algn="r" rtl="0">
              <a:spcBef>
                <a:spcPts val="0"/>
              </a:spcBef>
              <a:spcAft>
                <a:spcPts val="1600"/>
              </a:spcAft>
              <a:buNone/>
            </a:pPr>
            <a:r>
              <a:rPr lang="en-GB" sz="4800">
                <a:solidFill>
                  <a:srgbClr val="0B5394"/>
                </a:solidFill>
              </a:rPr>
              <a:t>HAS A BACKBONE</a:t>
            </a:r>
            <a:endParaRPr sz="4800">
              <a:solidFill>
                <a:srgbClr val="0B5394"/>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40"/>
          <p:cNvSpPr txBox="1">
            <a:spLocks noGrp="1"/>
          </p:cNvSpPr>
          <p:nvPr>
            <p:ph type="body" idx="1"/>
          </p:nvPr>
        </p:nvSpPr>
        <p:spPr>
          <a:xfrm>
            <a:off x="499650" y="566200"/>
            <a:ext cx="8457300" cy="409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a:t>Repeat the opposite word/phrase.</a:t>
            </a:r>
            <a:endParaRPr sz="2400"/>
          </a:p>
          <a:p>
            <a:pPr marL="0" lvl="0" indent="0" algn="l" rtl="0">
              <a:spcBef>
                <a:spcPts val="1600"/>
              </a:spcBef>
              <a:spcAft>
                <a:spcPts val="0"/>
              </a:spcAft>
              <a:buNone/>
            </a:pPr>
            <a:r>
              <a:rPr lang="en-GB" sz="4800"/>
              <a:t>INVERTEBRATE</a:t>
            </a:r>
            <a:endParaRPr sz="4800"/>
          </a:p>
          <a:p>
            <a:pPr marL="0" lvl="0" indent="0" algn="r" rtl="0">
              <a:spcBef>
                <a:spcPts val="0"/>
              </a:spcBef>
              <a:spcAft>
                <a:spcPts val="1600"/>
              </a:spcAft>
              <a:buNone/>
            </a:pPr>
            <a:r>
              <a:rPr lang="en-GB" sz="4800">
                <a:solidFill>
                  <a:srgbClr val="0B5394"/>
                </a:solidFill>
              </a:rPr>
              <a:t>NO BACKBONE</a:t>
            </a:r>
            <a:endParaRPr sz="4800">
              <a:solidFill>
                <a:srgbClr val="0B5394"/>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1"/>
          <p:cNvSpPr txBox="1">
            <a:spLocks noGrp="1"/>
          </p:cNvSpPr>
          <p:nvPr>
            <p:ph type="body" idx="1"/>
          </p:nvPr>
        </p:nvSpPr>
        <p:spPr>
          <a:xfrm>
            <a:off x="499650" y="566200"/>
            <a:ext cx="8457300" cy="409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a:t>Repeat the opposite word/phrase.</a:t>
            </a:r>
            <a:endParaRPr sz="2400"/>
          </a:p>
          <a:p>
            <a:pPr marL="0" lvl="0" indent="0" algn="l" rtl="0">
              <a:spcBef>
                <a:spcPts val="1600"/>
              </a:spcBef>
              <a:spcAft>
                <a:spcPts val="0"/>
              </a:spcAft>
              <a:buNone/>
            </a:pPr>
            <a:r>
              <a:rPr lang="en-GB" sz="4800"/>
              <a:t>PRODUCERS</a:t>
            </a:r>
            <a:endParaRPr sz="4800"/>
          </a:p>
          <a:p>
            <a:pPr marL="0" lvl="0" indent="0" algn="r" rtl="0">
              <a:spcBef>
                <a:spcPts val="0"/>
              </a:spcBef>
              <a:spcAft>
                <a:spcPts val="1600"/>
              </a:spcAft>
              <a:buNone/>
            </a:pPr>
            <a:r>
              <a:rPr lang="en-GB" sz="3600">
                <a:solidFill>
                  <a:srgbClr val="0B5394"/>
                </a:solidFill>
              </a:rPr>
              <a:t>PRODUCE THEIR OWN FOOD</a:t>
            </a:r>
            <a:endParaRPr sz="3600">
              <a:solidFill>
                <a:srgbClr val="0B5394"/>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2"/>
          <p:cNvSpPr txBox="1">
            <a:spLocks noGrp="1"/>
          </p:cNvSpPr>
          <p:nvPr>
            <p:ph type="body" idx="1"/>
          </p:nvPr>
        </p:nvSpPr>
        <p:spPr>
          <a:xfrm>
            <a:off x="499650" y="566200"/>
            <a:ext cx="8457300" cy="409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a:t>Repeat the opposite word/phrase.</a:t>
            </a:r>
            <a:endParaRPr sz="2400"/>
          </a:p>
          <a:p>
            <a:pPr marL="0" lvl="0" indent="0" algn="l" rtl="0">
              <a:spcBef>
                <a:spcPts val="1600"/>
              </a:spcBef>
              <a:spcAft>
                <a:spcPts val="0"/>
              </a:spcAft>
              <a:buNone/>
            </a:pPr>
            <a:r>
              <a:rPr lang="en-GB" sz="4800"/>
              <a:t>PRIMARY CONSUMERS </a:t>
            </a:r>
            <a:endParaRPr sz="4800"/>
          </a:p>
          <a:p>
            <a:pPr marL="0" lvl="0" indent="0" algn="r" rtl="0">
              <a:spcBef>
                <a:spcPts val="0"/>
              </a:spcBef>
              <a:spcAft>
                <a:spcPts val="1600"/>
              </a:spcAft>
              <a:buNone/>
            </a:pPr>
            <a:r>
              <a:rPr lang="en-GB" sz="4800">
                <a:solidFill>
                  <a:srgbClr val="0B5394"/>
                </a:solidFill>
              </a:rPr>
              <a:t>EAT PRODUCERS</a:t>
            </a:r>
            <a:endParaRPr sz="4800">
              <a:solidFill>
                <a:srgbClr val="0B5394"/>
              </a:solidFill>
            </a:endParaRPr>
          </a:p>
        </p:txBody>
      </p:sp>
    </p:spTree>
  </p:cSld>
  <p:clrMapOvr>
    <a:masterClrMapping/>
  </p:clrMapOvr>
</p:sld>
</file>

<file path=ppt/theme/theme1.xml><?xml version="1.0" encoding="utf-8"?>
<a:theme xmlns:a="http://schemas.openxmlformats.org/drawingml/2006/main" name="ASC EDI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ASC EDI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7" ma:contentTypeDescription="Create a new document." ma:contentTypeScope="" ma:versionID="a80bebadbce44e7a05ce0f8ed1bf3577">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400fe0a1a6d11ddc4d41185554cf8274"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d5c732d2-f217-444a-91d8-37c5714ca695">
      <UserInfo>
        <DisplayName/>
        <AccountId xsi:nil="true"/>
        <AccountType/>
      </UserInfo>
    </SharedWithUsers>
    <MediaLengthInSeconds xmlns="8f659357-f805-491c-ad0b-5621b2de6466" xsi:nil="true"/>
    <TaxCatchAll xmlns="d5c732d2-f217-444a-91d8-37c5714ca695" xsi:nil="true"/>
    <lcf76f155ced4ddcb4097134ff3c332f xmlns="8f659357-f805-491c-ad0b-5621b2de646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40BFA64A-2CA0-4957-9020-10F359D9EDF5}"/>
</file>

<file path=customXml/itemProps2.xml><?xml version="1.0" encoding="utf-8"?>
<ds:datastoreItem xmlns:ds="http://schemas.openxmlformats.org/officeDocument/2006/customXml" ds:itemID="{414AC77D-92DC-44F1-BE30-01BD69C1936C}"/>
</file>

<file path=customXml/itemProps3.xml><?xml version="1.0" encoding="utf-8"?>
<ds:datastoreItem xmlns:ds="http://schemas.openxmlformats.org/officeDocument/2006/customXml" ds:itemID="{E5486A80-D3EE-4828-942C-1B31B16EB7EE}"/>
</file>

<file path=docProps/app.xml><?xml version="1.0" encoding="utf-8"?>
<Properties xmlns="http://schemas.openxmlformats.org/officeDocument/2006/extended-properties" xmlns:vt="http://schemas.openxmlformats.org/officeDocument/2006/docPropsVTypes">
  <TotalTime>141</TotalTime>
  <Words>1388</Words>
  <Application>Microsoft Office PowerPoint</Application>
  <PresentationFormat>On-screen Show (16:9)</PresentationFormat>
  <Paragraphs>167</Paragraphs>
  <Slides>23</Slides>
  <Notes>23</Notes>
  <HiddenSlides>1</HiddenSlides>
  <MMClips>0</MMClips>
  <ScaleCrop>false</ScaleCrop>
  <HeadingPairs>
    <vt:vector size="6" baseType="variant">
      <vt:variant>
        <vt:lpstr>Fonts Used</vt:lpstr>
      </vt:variant>
      <vt:variant>
        <vt:i4>2</vt:i4>
      </vt:variant>
      <vt:variant>
        <vt:lpstr>Theme</vt:lpstr>
      </vt:variant>
      <vt:variant>
        <vt:i4>3</vt:i4>
      </vt:variant>
      <vt:variant>
        <vt:lpstr>Slide Titles</vt:lpstr>
      </vt:variant>
      <vt:variant>
        <vt:i4>23</vt:i4>
      </vt:variant>
    </vt:vector>
  </HeadingPairs>
  <TitlesOfParts>
    <vt:vector size="28" baseType="lpstr">
      <vt:lpstr>Century Gothic</vt:lpstr>
      <vt:lpstr>arial</vt:lpstr>
      <vt:lpstr>ASC EDI Template</vt:lpstr>
      <vt:lpstr>Simple Light</vt:lpstr>
      <vt:lpstr>ASC EDI Template</vt:lpstr>
      <vt:lpstr>ROLE OF MICROORGANISMS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will explain the role of microorganisms using food chains.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will explain the role of microorganisms using food chains.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ROLE OF MICROORGANISMS</dc:title>
  <cp:lastModifiedBy>Shanae Alexander</cp:lastModifiedBy>
  <cp:revision>2</cp:revision>
  <dcterms:modified xsi:type="dcterms:W3CDTF">2020-08-03T07:48:56Z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y fmtid="{D5CDD505-2E9C-101B-9397-08002B2CF9AE}" pid="3" name="Order">
    <vt:r8>44800</vt:r8>
  </property>
  <property fmtid="{D5CDD505-2E9C-101B-9397-08002B2CF9AE}" pid="4" name="xd_Signature">
    <vt:bool>false</vt:bool>
  </property>
  <property fmtid="{D5CDD505-2E9C-101B-9397-08002B2CF9AE}" pid="5" name="xd_ProgID">
    <vt:lpwstr/>
  </property>
  <property fmtid="{D5CDD505-2E9C-101B-9397-08002B2CF9AE}" pid="6" name="TriggerFlowInfo">
    <vt:lpwstr/>
  </property>
  <property fmtid="{D5CDD505-2E9C-101B-9397-08002B2CF9AE}" pid="7" name="_SourceUrl">
    <vt:lpwstr/>
  </property>
  <property fmtid="{D5CDD505-2E9C-101B-9397-08002B2CF9AE}" pid="8" name="_SharedFileIndex">
    <vt:lpwstr/>
  </property>
  <property fmtid="{D5CDD505-2E9C-101B-9397-08002B2CF9AE}" pid="9" name="ComplianceAssetId">
    <vt:lpwstr/>
  </property>
  <property fmtid="{D5CDD505-2E9C-101B-9397-08002B2CF9AE}" pid="10" name="TemplateUrl">
    <vt:lpwstr/>
  </property>
  <property fmtid="{D5CDD505-2E9C-101B-9397-08002B2CF9AE}" pid="11" name="_ExtendedDescription">
    <vt:lpwstr/>
  </property>
</Properties>
</file>